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5544800" cy="10058400"/>
  <p:notesSz cx="9296400" cy="14782800"/>
  <p:defaultTextStyle>
    <a:defPPr>
      <a:defRPr lang="en-US"/>
    </a:defPPr>
    <a:lvl1pPr marL="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1pPr>
    <a:lvl2pPr marL="54918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2pPr>
    <a:lvl3pPr marL="1098377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3pPr>
    <a:lvl4pPr marL="1647566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4pPr>
    <a:lvl5pPr marL="2196755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5pPr>
    <a:lvl6pPr marL="2745943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6pPr>
    <a:lvl7pPr marL="3295132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7pPr>
    <a:lvl8pPr marL="384432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8pPr>
    <a:lvl9pPr marL="439350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20" y="36"/>
      </p:cViewPr>
      <p:guideLst>
        <p:guide orient="horz" pos="3168"/>
        <p:guide pos="48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n-netapp1.nan.ds.usace.army.mil\NAN-P\Projects\Civil%20Works\Lake%20Champlain%20Basin%20Program\Program%20Related%20Materials\Funding\Lake%20Champlain%20Funding%20Info%20Sheet%20(public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n-netapp1.nan.ds.usace.army.mil\NAN-P\Projects\Civil%20Works\Lake%20Champlain%20Basin%20Program\Program%20Related%20Materials\Funding\Lake%20Champlain%20Funding%20Info%20Sheet%20(public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LCBP Authority </a:t>
            </a:r>
          </a:p>
          <a:p>
            <a:pPr>
              <a:defRPr/>
            </a:pPr>
            <a:r>
              <a:rPr lang="en-US" dirty="0"/>
              <a:t>$32M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32"/>
          <c:dPt>
            <c:idx val="0"/>
            <c:bubble3D val="0"/>
            <c:explosion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AE-4474-90ED-FE7992346A99}"/>
              </c:ext>
            </c:extLst>
          </c:dPt>
          <c:dPt>
            <c:idx val="1"/>
            <c:bubble3D val="0"/>
            <c:explosion val="19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AE-4474-90ED-FE7992346A99}"/>
              </c:ext>
            </c:extLst>
          </c:dPt>
          <c:cat>
            <c:strRef>
              <c:f>Sheet1!$A$13:$A$14</c:f>
              <c:strCache>
                <c:ptCount val="2"/>
                <c:pt idx="0">
                  <c:v>Appropriated </c:v>
                </c:pt>
                <c:pt idx="1">
                  <c:v>Unappropriated</c:v>
                </c:pt>
              </c:strCache>
            </c:strRef>
          </c:cat>
          <c:val>
            <c:numRef>
              <c:f>Sheet1!$B$13:$B$14</c:f>
              <c:numCache>
                <c:formatCode>_("$"* #,##0.00_);_("$"* \(#,##0.00\);_("$"* "-"??_);_(@_)</c:formatCode>
                <c:ptCount val="2"/>
                <c:pt idx="0">
                  <c:v>6814615.384615384</c:v>
                </c:pt>
                <c:pt idx="1">
                  <c:v>27470000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AE-4474-90ED-FE7992346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18308713476931"/>
          <c:y val="0.88331756589576027"/>
          <c:w val="0.53497266870566795"/>
          <c:h val="5.1987424862095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Appropriated Funds </a:t>
            </a:r>
          </a:p>
          <a:p>
            <a:pPr>
              <a:defRPr/>
            </a:pPr>
            <a:r>
              <a:rPr lang="en-US" dirty="0"/>
              <a:t>$6.331M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FA-462E-8EFC-06AE57E920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FA-462E-8EFC-06AE57E920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FA-462E-8EFC-06AE57E920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FA-462E-8EFC-06AE57E920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FA-462E-8EFC-06AE57E920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FA-462E-8EFC-06AE57E9209D}"/>
              </c:ext>
            </c:extLst>
          </c:dPt>
          <c:cat>
            <c:strRef>
              <c:f>Sheet1!$A$3:$A$8</c:f>
              <c:strCache>
                <c:ptCount val="6"/>
                <c:pt idx="0">
                  <c:v>Canal Barrier Study</c:v>
                </c:pt>
                <c:pt idx="1">
                  <c:v>St. Alban's</c:v>
                </c:pt>
                <c:pt idx="2">
                  <c:v>AOP on the Metowee</c:v>
                </c:pt>
                <c:pt idx="3">
                  <c:v>Waterbury Dam</c:v>
                </c:pt>
                <c:pt idx="4">
                  <c:v>General Mgt Activities</c:v>
                </c:pt>
                <c:pt idx="5">
                  <c:v>Completed Projects</c:v>
                </c:pt>
              </c:strCache>
            </c:strRef>
          </c:cat>
          <c:val>
            <c:numRef>
              <c:f>Sheet1!$B$3:$B$8</c:f>
              <c:numCache>
                <c:formatCode>_("$"* #,##0.00_);_("$"* \(#,##0.00\);_("$"* "-"??_);_(@_)</c:formatCode>
                <c:ptCount val="6"/>
                <c:pt idx="0">
                  <c:v>570000</c:v>
                </c:pt>
                <c:pt idx="1">
                  <c:v>516154</c:v>
                </c:pt>
                <c:pt idx="2">
                  <c:v>250000</c:v>
                </c:pt>
                <c:pt idx="3">
                  <c:v>1384615.3846153845</c:v>
                </c:pt>
                <c:pt idx="4">
                  <c:v>22000</c:v>
                </c:pt>
                <c:pt idx="5">
                  <c:v>3171846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FA-462E-8EFC-06AE57E92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0.2292</cdr:x>
      <cdr:y>0.89584</cdr:y>
    </cdr:from>
    <cdr:to>
      <cdr:x>0.26434</cdr:x>
      <cdr:y>0.92941</cdr:y>
    </cdr:to>
    <cdr:sp macro="" textlink="">
      <cdr:nvSpPr>
        <cdr:cNvPr id="2" name="Snip Diagonal Corner Rectangle 1"/>
        <cdr:cNvSpPr/>
      </cdr:nvSpPr>
      <cdr:spPr>
        <a:xfrm xmlns:a="http://schemas.openxmlformats.org/drawingml/2006/main">
          <a:off x="732525" y="3254236"/>
          <a:ext cx="112308" cy="121946"/>
        </a:xfrm>
        <a:prstGeom xmlns:a="http://schemas.openxmlformats.org/drawingml/2006/main" prst="snip2DiagRect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0.48243</cdr:x>
      <cdr:y>0.89584</cdr:y>
    </cdr:from>
    <cdr:to>
      <cdr:x>0.51757</cdr:x>
      <cdr:y>0.92941</cdr:y>
    </cdr:to>
    <cdr:sp macro="" textlink="">
      <cdr:nvSpPr>
        <cdr:cNvPr id="3" name="Snip Diagonal Corner Rectangle 2"/>
        <cdr:cNvSpPr/>
      </cdr:nvSpPr>
      <cdr:spPr>
        <a:xfrm xmlns:a="http://schemas.openxmlformats.org/drawingml/2006/main">
          <a:off x="1541863" y="3254236"/>
          <a:ext cx="112308" cy="121946"/>
        </a:xfrm>
        <a:prstGeom xmlns:a="http://schemas.openxmlformats.org/drawingml/2006/main" prst="snip2Diag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0.25548</cdr:x>
      <cdr:y>0.79371</cdr:y>
    </cdr:from>
    <cdr:to>
      <cdr:x>0.30272</cdr:x>
      <cdr:y>0.82321</cdr:y>
    </cdr:to>
    <cdr:sp macro="" textlink="">
      <cdr:nvSpPr>
        <cdr:cNvPr id="6" name="Snip Diagonal Corner Rectangle 5"/>
        <cdr:cNvSpPr/>
      </cdr:nvSpPr>
      <cdr:spPr>
        <a:xfrm xmlns:a="http://schemas.openxmlformats.org/drawingml/2006/main">
          <a:off x="607395" y="3281098"/>
          <a:ext cx="112295" cy="121949"/>
        </a:xfrm>
        <a:prstGeom xmlns:a="http://schemas.openxmlformats.org/drawingml/2006/main" prst="snip2Diag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49189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98377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647566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196755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745943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295132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844320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393509" algn="l" defTabSz="1098377" rtl="0" eaLnBrk="1" latinLnBrk="0" hangingPunct="1">
            <a:defRPr sz="2162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0.25548</cdr:x>
      <cdr:y>0.74519</cdr:y>
    </cdr:from>
    <cdr:to>
      <cdr:x>0.30272</cdr:x>
      <cdr:y>0.77469</cdr:y>
    </cdr:to>
    <cdr:sp macro="" textlink="">
      <cdr:nvSpPr>
        <cdr:cNvPr id="7" name="Snip Diagonal Corner Rectangle 6"/>
        <cdr:cNvSpPr/>
      </cdr:nvSpPr>
      <cdr:spPr>
        <a:xfrm xmlns:a="http://schemas.openxmlformats.org/drawingml/2006/main">
          <a:off x="607395" y="3080502"/>
          <a:ext cx="112295" cy="121949"/>
        </a:xfrm>
        <a:prstGeom xmlns:a="http://schemas.openxmlformats.org/drawingml/2006/main" prst="snip2Diag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0.25548</cdr:x>
      <cdr:y>0.84307</cdr:y>
    </cdr:from>
    <cdr:to>
      <cdr:x>0.30272</cdr:x>
      <cdr:y>0.87257</cdr:y>
    </cdr:to>
    <cdr:sp macro="" textlink="">
      <cdr:nvSpPr>
        <cdr:cNvPr id="8" name="Snip Diagonal Corner Rectangle 7"/>
        <cdr:cNvSpPr/>
      </cdr:nvSpPr>
      <cdr:spPr>
        <a:xfrm xmlns:a="http://schemas.openxmlformats.org/drawingml/2006/main">
          <a:off x="607395" y="3485118"/>
          <a:ext cx="112295" cy="121949"/>
        </a:xfrm>
        <a:prstGeom xmlns:a="http://schemas.openxmlformats.org/drawingml/2006/main" prst="snip2Diag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0.25554</cdr:x>
      <cdr:y>0.94899</cdr:y>
    </cdr:from>
    <cdr:to>
      <cdr:x>0.30277</cdr:x>
      <cdr:y>0.97849</cdr:y>
    </cdr:to>
    <cdr:sp macro="" textlink="">
      <cdr:nvSpPr>
        <cdr:cNvPr id="9" name="Snip Diagonal Corner Rectangle 8"/>
        <cdr:cNvSpPr/>
      </cdr:nvSpPr>
      <cdr:spPr>
        <a:xfrm xmlns:a="http://schemas.openxmlformats.org/drawingml/2006/main">
          <a:off x="607530" y="3922970"/>
          <a:ext cx="112295" cy="121949"/>
        </a:xfrm>
        <a:prstGeom xmlns:a="http://schemas.openxmlformats.org/drawingml/2006/main" prst="snip2Diag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0.25548</cdr:x>
      <cdr:y>0.89722</cdr:y>
    </cdr:from>
    <cdr:to>
      <cdr:x>0.30272</cdr:x>
      <cdr:y>0.92672</cdr:y>
    </cdr:to>
    <cdr:sp macro="" textlink="">
      <cdr:nvSpPr>
        <cdr:cNvPr id="10" name="Snip Diagonal Corner Rectangle 9"/>
        <cdr:cNvSpPr/>
      </cdr:nvSpPr>
      <cdr:spPr>
        <a:xfrm xmlns:a="http://schemas.openxmlformats.org/drawingml/2006/main">
          <a:off x="607395" y="3708967"/>
          <a:ext cx="112295" cy="121949"/>
        </a:xfrm>
        <a:prstGeom xmlns:a="http://schemas.openxmlformats.org/drawingml/2006/main" prst="snip2Diag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9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5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4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5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F83A-2537-448C-96DE-C7D4C49D0DBF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6841-B403-4B5C-8761-B0435B6A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hyperlink" Target="mailto:Maya.E.Dehner@usace.army.mil" TargetMode="External"/><Relationship Id="rId4" Type="http://schemas.openxmlformats.org/officeDocument/2006/relationships/hyperlink" Target="mailto:Rifat.Salim@usace.army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67875" y="8501833"/>
            <a:ext cx="138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Project Status</a:t>
            </a:r>
          </a:p>
          <a:p>
            <a:endParaRPr lang="en-US" sz="200" dirty="0"/>
          </a:p>
          <a:p>
            <a:r>
              <a:rPr lang="en-US" sz="1100" dirty="0"/>
              <a:t>             Completed</a:t>
            </a:r>
          </a:p>
          <a:p>
            <a:endParaRPr lang="en-US" sz="400" dirty="0"/>
          </a:p>
          <a:p>
            <a:r>
              <a:rPr lang="en-US" sz="1100" dirty="0"/>
              <a:t>             Active</a:t>
            </a:r>
          </a:p>
          <a:p>
            <a:endParaRPr lang="en-US" sz="400" dirty="0"/>
          </a:p>
          <a:p>
            <a:r>
              <a:rPr lang="en-US" sz="1100" dirty="0"/>
              <a:t>             Initiating PPA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78" y="273855"/>
            <a:ext cx="14859000" cy="722697"/>
          </a:xfrm>
          <a:prstGeom prst="rect">
            <a:avLst/>
          </a:prstGeom>
        </p:spPr>
        <p:txBody>
          <a:bodyPr/>
          <a:lstStyle>
            <a:lvl1pPr algn="l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 Lake Champlain Basin Program (Section 542 WRDA 2000)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378" y="144379"/>
            <a:ext cx="15219947" cy="975761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C:\Users\e0etobec\AppData\Local\Microsoft\Windows\Temporary Internet Files\Content.Outlook\UGP610OV\cenan.jpg"/>
          <p:cNvPicPr>
            <a:picLocks noChangeAspect="1" noChangeArrowheads="1"/>
          </p:cNvPicPr>
          <p:nvPr/>
        </p:nvPicPr>
        <p:blipFill>
          <a:blip r:embed="rId2" cstate="print"/>
          <a:srcRect r="41739" b="47488"/>
          <a:stretch>
            <a:fillRect/>
          </a:stretch>
        </p:blipFill>
        <p:spPr bwMode="auto">
          <a:xfrm>
            <a:off x="14373467" y="216569"/>
            <a:ext cx="865892" cy="657385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422448" y="7249361"/>
            <a:ext cx="2243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USACE Points of Contact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1522" t="16926" r="13064" b="8978"/>
          <a:stretch/>
        </p:blipFill>
        <p:spPr>
          <a:xfrm>
            <a:off x="4827397" y="1238962"/>
            <a:ext cx="6150733" cy="80432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4138" y="8648488"/>
            <a:ext cx="5522417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Storm Water Improvement Project, Lake George, NY – </a:t>
            </a:r>
            <a:r>
              <a:rPr lang="en-US" b="0" dirty="0"/>
              <a:t>(COMPLETE - 2007). </a:t>
            </a:r>
            <a:r>
              <a:rPr lang="en-US" b="0" u="sng" dirty="0"/>
              <a:t>Partner &amp; Total Cost</a:t>
            </a:r>
            <a:r>
              <a:rPr lang="en-US" b="0" dirty="0"/>
              <a:t>: Village of Lake George, NY, </a:t>
            </a:r>
            <a:r>
              <a:rPr lang="en-US" dirty="0"/>
              <a:t>$100K. </a:t>
            </a:r>
            <a:r>
              <a:rPr lang="en-US" b="0" dirty="0">
                <a:solidFill>
                  <a:srgbClr val="002060"/>
                </a:solidFill>
              </a:rPr>
              <a:t>Designed and constructed stormwater infiltration structures in the Beach Road Parking lot in the Village of Lake George to improve water quality in the lake.   </a:t>
            </a:r>
            <a:r>
              <a:rPr lang="en-US" b="0" dirty="0"/>
              <a:t>Assistance Type: Design &amp; Construction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1235" y="4556823"/>
            <a:ext cx="4647165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Water Treatment Control Plant Phosphorus Reduction Study, Plattsburgh, NY – </a:t>
            </a:r>
            <a:r>
              <a:rPr lang="en-US" sz="1400" dirty="0"/>
              <a:t>(COMPLETE) </a:t>
            </a:r>
          </a:p>
          <a:p>
            <a:r>
              <a:rPr lang="en-US" sz="1400" u="sng" dirty="0"/>
              <a:t>Partner &amp; Total Cost</a:t>
            </a:r>
            <a:r>
              <a:rPr lang="en-US" sz="1400" dirty="0"/>
              <a:t>: City of Plattsburgh, NY, </a:t>
            </a:r>
            <a:r>
              <a:rPr lang="en-US" sz="1400" b="1" dirty="0"/>
              <a:t>$538K </a:t>
            </a:r>
            <a:r>
              <a:rPr lang="en-US" sz="1400" dirty="0">
                <a:solidFill>
                  <a:srgbClr val="002060"/>
                </a:solidFill>
              </a:rPr>
              <a:t>Provided 30% design for reducing phosphorus at the city’s water pollution control plant.  </a:t>
            </a:r>
            <a:r>
              <a:rPr lang="en-US" sz="1400" dirty="0"/>
              <a:t>Assistance Type: Study/Design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61495" y="4748224"/>
            <a:ext cx="4086249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Potash Brook River Restoration Project, South Burlington, VT – </a:t>
            </a:r>
            <a:r>
              <a:rPr lang="en-US" b="0" dirty="0"/>
              <a:t>(COMPLETE - 2017).</a:t>
            </a:r>
            <a:r>
              <a:rPr lang="en-US" dirty="0"/>
              <a:t> </a:t>
            </a:r>
          </a:p>
          <a:p>
            <a:r>
              <a:rPr lang="en-US" b="0" u="sng" dirty="0"/>
              <a:t>Partner &amp; Total Cost</a:t>
            </a:r>
            <a:r>
              <a:rPr lang="en-US" b="0" dirty="0"/>
              <a:t>: City of South Burlington, VT, </a:t>
            </a:r>
            <a:r>
              <a:rPr lang="en-US" dirty="0"/>
              <a:t>$91K* </a:t>
            </a:r>
            <a:r>
              <a:rPr lang="en-US" b="0" dirty="0">
                <a:solidFill>
                  <a:srgbClr val="002060"/>
                </a:solidFill>
              </a:rPr>
              <a:t>Design and construct urban watershed restoration measures.  *Total effort as final design &amp; construction taken on by non-federal sponsor. </a:t>
            </a:r>
            <a:r>
              <a:rPr lang="en-US" b="0" dirty="0">
                <a:solidFill>
                  <a:schemeClr val="tx1"/>
                </a:solidFill>
              </a:rPr>
              <a:t>Assistance Type: Design &amp; Construction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86432" y="2971056"/>
            <a:ext cx="4086249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Stormwater Management Project at Bartlett Brook, South Burlington, VT – </a:t>
            </a:r>
            <a:r>
              <a:rPr lang="en-US" b="0" dirty="0"/>
              <a:t>(COMPLETE - 2017) </a:t>
            </a:r>
            <a:r>
              <a:rPr lang="en-US" b="0" u="sng" dirty="0"/>
              <a:t>Partner &amp; Total Cost</a:t>
            </a:r>
            <a:r>
              <a:rPr lang="en-US" b="0" dirty="0"/>
              <a:t>: City of South Burlington, VT, </a:t>
            </a:r>
            <a:r>
              <a:rPr lang="en-US" dirty="0"/>
              <a:t>$2.93M  </a:t>
            </a:r>
            <a:r>
              <a:rPr lang="en-US" b="0" dirty="0"/>
              <a:t> </a:t>
            </a:r>
          </a:p>
          <a:p>
            <a:r>
              <a:rPr lang="en-US" b="0" dirty="0">
                <a:solidFill>
                  <a:srgbClr val="002060"/>
                </a:solidFill>
              </a:rPr>
              <a:t>Reduced </a:t>
            </a:r>
            <a:r>
              <a:rPr lang="en-US" b="0" dirty="0" err="1">
                <a:solidFill>
                  <a:srgbClr val="002060"/>
                </a:solidFill>
              </a:rPr>
              <a:t>stormwater</a:t>
            </a:r>
            <a:r>
              <a:rPr lang="en-US" b="0" dirty="0">
                <a:solidFill>
                  <a:srgbClr val="002060"/>
                </a:solidFill>
              </a:rPr>
              <a:t> runoff and associated water pollution with </a:t>
            </a:r>
            <a:r>
              <a:rPr lang="en-US" b="0" dirty="0" err="1">
                <a:solidFill>
                  <a:srgbClr val="002060"/>
                </a:solidFill>
              </a:rPr>
              <a:t>bioretention</a:t>
            </a:r>
            <a:r>
              <a:rPr lang="en-US" b="0" dirty="0">
                <a:solidFill>
                  <a:srgbClr val="002060"/>
                </a:solidFill>
              </a:rPr>
              <a:t>, increased filtration, and wetland creation. </a:t>
            </a:r>
            <a:r>
              <a:rPr lang="en-US" b="0" dirty="0"/>
              <a:t>Assistance Type: Design &amp; Construction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1235" y="7132703"/>
            <a:ext cx="435772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Canal Barrier Study on Lake Champlain Canal, NY – </a:t>
            </a:r>
            <a:r>
              <a:rPr lang="en-US" b="0" dirty="0"/>
              <a:t>(ACTIVE). </a:t>
            </a:r>
            <a:r>
              <a:rPr lang="en-US" b="0" u="sng" dirty="0"/>
              <a:t>Partner &amp; Total Cost</a:t>
            </a:r>
            <a:r>
              <a:rPr lang="en-US" b="0" dirty="0"/>
              <a:t>: New England Interstate Water Pollution Control Commission, </a:t>
            </a:r>
            <a:r>
              <a:rPr lang="en-US" dirty="0"/>
              <a:t>$570K  </a:t>
            </a:r>
          </a:p>
          <a:p>
            <a:r>
              <a:rPr lang="en-US" b="0" dirty="0">
                <a:solidFill>
                  <a:srgbClr val="002060"/>
                </a:solidFill>
              </a:rPr>
              <a:t>Study, recommend, and provide preliminary design for a hydraulic barrier to control the spread of invasive species through the Canal. </a:t>
            </a:r>
            <a:r>
              <a:rPr lang="en-US" b="0" dirty="0">
                <a:solidFill>
                  <a:schemeClr val="tx1"/>
                </a:solidFill>
              </a:rPr>
              <a:t>Assistance Type: Study/Design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19909" y="991831"/>
            <a:ext cx="4086249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Phosphorus Reduction on Jewett and Stevens Brooks, St. Albans Bay, St. Albans, VT – </a:t>
            </a:r>
            <a:r>
              <a:rPr lang="en-US" b="0" dirty="0"/>
              <a:t>(ACTIVE). </a:t>
            </a:r>
            <a:r>
              <a:rPr lang="en-US" b="0" u="sng" dirty="0"/>
              <a:t>Partner &amp; Total Cost</a:t>
            </a:r>
            <a:r>
              <a:rPr lang="en-US" b="0" dirty="0"/>
              <a:t>: Vermont Agency of Natural Resources, </a:t>
            </a:r>
            <a:r>
              <a:rPr lang="en-US" dirty="0"/>
              <a:t>$516K </a:t>
            </a:r>
          </a:p>
          <a:p>
            <a:r>
              <a:rPr lang="en-US" b="0" dirty="0">
                <a:solidFill>
                  <a:schemeClr val="tx2"/>
                </a:solidFill>
              </a:rPr>
              <a:t>Recommend a plan and develop conceptual design to reduce the internal phosphorus pollution that has built up within the sediment of the wetlands and bay.</a:t>
            </a:r>
          </a:p>
          <a:p>
            <a:r>
              <a:rPr lang="en-US" b="0" dirty="0"/>
              <a:t>Assistance Type: Study/Design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1910" y="851392"/>
            <a:ext cx="5822005" cy="370870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Program Overview: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Lake Champlain Basin Program is a regional environmental assistance program for the Lake Champlain Watershed which is a nationally significant watershed extending from the New York State, through Vermont and into Quebec, Canada.</a:t>
            </a:r>
          </a:p>
          <a:p>
            <a:endParaRPr lang="en-US" sz="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Authorized in Section 542 WRDA 2000 as amended in Section 3160 WRDA 2007.  Congress authorized up to $32 million for this program; $8.31M has been received to date.  Program </a:t>
            </a:r>
            <a:r>
              <a:rPr lang="en-US" sz="1400"/>
              <a:t>is included in IIJA for $250K.</a:t>
            </a:r>
            <a:endParaRPr lang="en-US" sz="1400" dirty="0"/>
          </a:p>
          <a:p>
            <a:endParaRPr lang="en-US" sz="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Goal of the Lake Champlain Watershed Environmental Assistance Program is to provide assistance with planning, designing and implementing large-scale projects which </a:t>
            </a:r>
            <a:r>
              <a:rPr lang="en-US" sz="1400" b="1" i="1" dirty="0">
                <a:solidFill>
                  <a:srgbClr val="002060"/>
                </a:solidFill>
              </a:rPr>
              <a:t>protect and enhance water quality, water supply, ecosystem integrity and other water-related issues within the watershed</a:t>
            </a:r>
            <a:r>
              <a:rPr lang="en-US" sz="1400" dirty="0"/>
              <a:t>.  </a:t>
            </a:r>
          </a:p>
          <a:p>
            <a:endParaRPr lang="en-US" sz="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Lake Champlain Basin Program (LCBP) is the administrative partner of the USACE to implement this program under the terms of a General Management Plan.  Projects are cost-shared 65% federal, 35% non-federal.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PPA execution authority is delegated to the North Atlantic Division.</a:t>
            </a:r>
          </a:p>
        </p:txBody>
      </p:sp>
      <p:cxnSp>
        <p:nvCxnSpPr>
          <p:cNvPr id="18" name="Straight Arrow Connector 17"/>
          <p:cNvCxnSpPr>
            <a:stCxn id="38" idx="1"/>
          </p:cNvCxnSpPr>
          <p:nvPr/>
        </p:nvCxnSpPr>
        <p:spPr>
          <a:xfrm flipH="1">
            <a:off x="8468765" y="1899772"/>
            <a:ext cx="2451144" cy="1784824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213701" y="5050564"/>
            <a:ext cx="2647794" cy="440764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370323" y="4303251"/>
            <a:ext cx="2516109" cy="609124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9483996" y="5161578"/>
            <a:ext cx="1193898" cy="137236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flipV="1">
            <a:off x="4702175" y="8227071"/>
            <a:ext cx="3131185" cy="3936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52011" y="8351468"/>
            <a:ext cx="1379930" cy="75342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3" idx="3"/>
          </p:cNvCxnSpPr>
          <p:nvPr/>
        </p:nvCxnSpPr>
        <p:spPr>
          <a:xfrm flipV="1">
            <a:off x="4978400" y="3976823"/>
            <a:ext cx="2593474" cy="116477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nip Diagonal Corner Rectangle 1"/>
          <p:cNvSpPr/>
          <p:nvPr/>
        </p:nvSpPr>
        <p:spPr>
          <a:xfrm>
            <a:off x="13873748" y="9024382"/>
            <a:ext cx="112295" cy="121949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Diagonal Corner Rectangle 24"/>
          <p:cNvSpPr/>
          <p:nvPr/>
        </p:nvSpPr>
        <p:spPr>
          <a:xfrm>
            <a:off x="13873746" y="9262644"/>
            <a:ext cx="112295" cy="121949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Diagonal Corner Rectangle 25"/>
          <p:cNvSpPr/>
          <p:nvPr/>
        </p:nvSpPr>
        <p:spPr>
          <a:xfrm>
            <a:off x="13873748" y="8783720"/>
            <a:ext cx="112293" cy="124349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677894" y="6533944"/>
            <a:ext cx="4328263" cy="160043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Waterbury Dam Analysis, Waterbury, VT </a:t>
            </a:r>
            <a:r>
              <a:rPr lang="en-US" b="0" dirty="0"/>
              <a:t>– (Completed 2020).</a:t>
            </a:r>
            <a:r>
              <a:rPr lang="en-US" b="0" u="sng" dirty="0"/>
              <a:t> Partner &amp; Total Cost</a:t>
            </a:r>
            <a:r>
              <a:rPr lang="en-US" b="0" dirty="0"/>
              <a:t>:</a:t>
            </a:r>
            <a:r>
              <a:rPr lang="en-US" dirty="0"/>
              <a:t> </a:t>
            </a:r>
            <a:r>
              <a:rPr lang="en-US" b="0" dirty="0"/>
              <a:t>Vermont Agency of Natural Resources,</a:t>
            </a:r>
            <a:r>
              <a:rPr lang="en-US" dirty="0"/>
              <a:t> $550K  </a:t>
            </a:r>
            <a:r>
              <a:rPr lang="en-US" b="0" dirty="0">
                <a:solidFill>
                  <a:srgbClr val="002060"/>
                </a:solidFill>
              </a:rPr>
              <a:t>Dam safety assessment study to meet the objectives and USACE safety standards.  Remaining design &amp; construction costs expected to be funded with Section 1177 WRDA 2016 (Funded in FY20 for $40M).</a:t>
            </a:r>
            <a:endParaRPr lang="en-US" sz="1000" b="0" dirty="0">
              <a:solidFill>
                <a:srgbClr val="002060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Assistance Type: Study/Design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4702175" y="5465457"/>
            <a:ext cx="1986722" cy="74522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1235" y="5855097"/>
            <a:ext cx="4357723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err="1"/>
              <a:t>Rivermede</a:t>
            </a:r>
            <a:r>
              <a:rPr lang="en-US" sz="1400" b="1" dirty="0"/>
              <a:t> Natural Channel Restoration &amp; Habitat Improvement Study, Town of Keene, NY – </a:t>
            </a:r>
            <a:r>
              <a:rPr lang="en-US" sz="1400" dirty="0"/>
              <a:t>(COMPLETE) </a:t>
            </a:r>
            <a:r>
              <a:rPr lang="en-US" sz="1400" u="sng" dirty="0"/>
              <a:t>Partner &amp; Total Cost</a:t>
            </a:r>
            <a:r>
              <a:rPr lang="en-US" sz="1400" dirty="0"/>
              <a:t>: Town of Keene, NY, </a:t>
            </a:r>
            <a:r>
              <a:rPr lang="en-US" sz="1400" b="1" dirty="0"/>
              <a:t>$180K </a:t>
            </a:r>
            <a:r>
              <a:rPr lang="en-US" sz="1400" dirty="0">
                <a:solidFill>
                  <a:srgbClr val="002060"/>
                </a:solidFill>
              </a:rPr>
              <a:t>Provided design for watershed restoration measures in a critical reach of </a:t>
            </a:r>
            <a:r>
              <a:rPr lang="en-US" sz="1400" dirty="0" err="1">
                <a:solidFill>
                  <a:srgbClr val="002060"/>
                </a:solidFill>
              </a:rPr>
              <a:t>AuSable</a:t>
            </a:r>
            <a:r>
              <a:rPr lang="en-US" sz="1400" dirty="0">
                <a:solidFill>
                  <a:srgbClr val="002060"/>
                </a:solidFill>
              </a:rPr>
              <a:t> River.  </a:t>
            </a:r>
            <a:r>
              <a:rPr lang="en-US" sz="1400" dirty="0"/>
              <a:t>Assistance Type: Study/Design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7F8FB4-3E37-4E9F-9B58-E52F25411EFF}"/>
              </a:ext>
            </a:extLst>
          </p:cNvPr>
          <p:cNvCxnSpPr>
            <a:cxnSpLocks/>
          </p:cNvCxnSpPr>
          <p:nvPr/>
        </p:nvCxnSpPr>
        <p:spPr>
          <a:xfrm flipH="1" flipV="1">
            <a:off x="8096250" y="5531030"/>
            <a:ext cx="1984695" cy="3259974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166837-4FDD-4075-A57B-4C1BE87BDEBF}"/>
              </a:ext>
            </a:extLst>
          </p:cNvPr>
          <p:cNvSpPr txBox="1"/>
          <p:nvPr/>
        </p:nvSpPr>
        <p:spPr>
          <a:xfrm>
            <a:off x="9997568" y="8344382"/>
            <a:ext cx="3604131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Stormwater Infrastructure Development Project, Vergennes , VT </a:t>
            </a:r>
            <a:r>
              <a:rPr lang="en-US" b="0" dirty="0"/>
              <a:t>– </a:t>
            </a:r>
            <a:r>
              <a:rPr lang="en-US" b="0" u="sng" dirty="0"/>
              <a:t>Partner &amp; Total Cost</a:t>
            </a:r>
            <a:r>
              <a:rPr lang="en-US" b="0" dirty="0"/>
              <a:t>:</a:t>
            </a:r>
            <a:r>
              <a:rPr lang="en-US" dirty="0"/>
              <a:t> </a:t>
            </a:r>
            <a:r>
              <a:rPr lang="en-US" b="0" dirty="0"/>
              <a:t>City of Vergennes, $2.5M Project will address water quality issues caused by sewage overflow due to inadequate stormwater infrastructure.  </a:t>
            </a:r>
            <a:r>
              <a:rPr lang="en-US" b="0" dirty="0">
                <a:solidFill>
                  <a:schemeClr val="tx1"/>
                </a:solidFill>
              </a:rPr>
              <a:t>Assistance Type: Design</a:t>
            </a:r>
          </a:p>
        </p:txBody>
      </p:sp>
    </p:spTree>
    <p:extLst>
      <p:ext uri="{BB962C8B-B14F-4D97-AF65-F5344CB8AC3E}">
        <p14:creationId xmlns:p14="http://schemas.microsoft.com/office/powerpoint/2010/main" val="64430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662027" y="5791126"/>
            <a:ext cx="4353536" cy="3108543"/>
          </a:xfrm>
          <a:prstGeom prst="rect">
            <a:avLst/>
          </a:prstGeom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Authorized up to $32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$8.831 million has been appropriated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~$5.85 million has been allocated to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Remaining funds that have been appropriated are to be used on new work</a:t>
            </a:r>
          </a:p>
          <a:p>
            <a:endParaRPr lang="en-US" sz="1400" u="sng" dirty="0">
              <a:solidFill>
                <a:srgbClr val="FF0000"/>
              </a:solidFill>
            </a:endParaRPr>
          </a:p>
          <a:p>
            <a:r>
              <a:rPr lang="en-US" sz="1400" u="sng" dirty="0">
                <a:solidFill>
                  <a:schemeClr val="tx1"/>
                </a:solidFill>
              </a:rPr>
              <a:t>Problem &amp; Opportunity</a:t>
            </a:r>
          </a:p>
          <a:p>
            <a:r>
              <a:rPr lang="en-US" sz="1400" dirty="0"/>
              <a:t>Although Lake Champlain remains a vital and attractive lake with many assets, there are several serious water quality and environmental problems that demand action.</a:t>
            </a:r>
          </a:p>
          <a:p>
            <a:r>
              <a:rPr lang="en-US" sz="1400" dirty="0">
                <a:solidFill>
                  <a:schemeClr val="tx1"/>
                </a:solidFill>
              </a:rPr>
              <a:t>There exist an opportunity to enhance water quality, water supply, ecosystem integrity and other water related issues within the watershed through implementation of the projects in the watershed.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7241" y="288758"/>
            <a:ext cx="4948255" cy="943573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312613" y="3489158"/>
            <a:ext cx="1349472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240632" y="156411"/>
            <a:ext cx="14995900" cy="967338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67330" y="6121771"/>
            <a:ext cx="2530010" cy="34624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Lake Champlain Basin Program </a:t>
            </a:r>
          </a:p>
          <a:p>
            <a:endParaRPr lang="en-US" sz="500" b="1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b="1" dirty="0"/>
              <a:t>Steering &amp; Executive Committees</a:t>
            </a:r>
          </a:p>
          <a:p>
            <a:pPr marL="834939" lvl="1" indent="-28575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400" dirty="0"/>
              <a:t>Federal Agencies</a:t>
            </a:r>
          </a:p>
          <a:p>
            <a:pPr marL="834939" lvl="1" indent="-28575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400" dirty="0"/>
              <a:t>2 State DEC’s (VT, NY)</a:t>
            </a:r>
          </a:p>
          <a:p>
            <a:pPr marL="834939" lvl="1" indent="-28575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400" dirty="0"/>
              <a:t>Inter-country Technical Panel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b="1" dirty="0"/>
              <a:t>Technical Advisory Committee (TAC)</a:t>
            </a:r>
          </a:p>
          <a:p>
            <a:pPr marL="834939" lvl="1" indent="-28575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400" dirty="0"/>
              <a:t>2 State DEC’s (VT, NY)</a:t>
            </a:r>
          </a:p>
          <a:p>
            <a:pPr marL="834939" lvl="1" indent="-28575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400" dirty="0"/>
              <a:t>Inter-country Technical Panel</a:t>
            </a:r>
          </a:p>
        </p:txBody>
      </p:sp>
      <p:pic>
        <p:nvPicPr>
          <p:cNvPr id="39" name="Picture 2" descr="C:\Users\e0etobec\AppData\Local\Microsoft\Windows\Temporary Internet Files\Content.Outlook\UGP610OV\cenan.jpg"/>
          <p:cNvPicPr>
            <a:picLocks noChangeAspect="1" noChangeArrowheads="1"/>
          </p:cNvPicPr>
          <p:nvPr/>
        </p:nvPicPr>
        <p:blipFill>
          <a:blip r:embed="rId2" cstate="print"/>
          <a:srcRect r="41739" b="47488"/>
          <a:stretch>
            <a:fillRect/>
          </a:stretch>
        </p:blipFill>
        <p:spPr bwMode="auto">
          <a:xfrm>
            <a:off x="518648" y="8858893"/>
            <a:ext cx="860968" cy="73246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29126" y="9416718"/>
            <a:ext cx="1818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Typical Retaining Wall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16830" t="11413" r="15708" b="5004"/>
          <a:stretch/>
        </p:blipFill>
        <p:spPr>
          <a:xfrm>
            <a:off x="8267564" y="6085119"/>
            <a:ext cx="4124186" cy="31935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2195840" y="8020905"/>
            <a:ext cx="30528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 New York District Contacts:</a:t>
            </a:r>
          </a:p>
          <a:p>
            <a:pPr defTabSz="514350"/>
            <a:r>
              <a:rPr lang="en-US" sz="1200" b="1" dirty="0"/>
              <a:t>	Project Manager</a:t>
            </a:r>
          </a:p>
          <a:p>
            <a:pPr defTabSz="514350"/>
            <a:r>
              <a:rPr lang="en-US" sz="1200" b="1" dirty="0"/>
              <a:t>	Rifat Salim (917) 790-8215</a:t>
            </a:r>
          </a:p>
          <a:p>
            <a:pPr defTabSz="514350"/>
            <a:r>
              <a:rPr lang="en-US" sz="1200" b="1" dirty="0"/>
              <a:t>	</a:t>
            </a:r>
            <a:r>
              <a:rPr lang="en-US" sz="1200" b="1" dirty="0">
                <a:hlinkClick r:id="rId4"/>
              </a:rPr>
              <a:t>Rifat.Salim@usace.army.mil</a:t>
            </a:r>
            <a:endParaRPr lang="en-US" sz="1200" b="1" dirty="0"/>
          </a:p>
          <a:p>
            <a:pPr defTabSz="514350"/>
            <a:endParaRPr lang="en-US" sz="1200" b="1" dirty="0"/>
          </a:p>
          <a:p>
            <a:pPr defTabSz="514350"/>
            <a:r>
              <a:rPr lang="en-US" sz="1200" b="1" dirty="0"/>
              <a:t>	Program Planner</a:t>
            </a:r>
          </a:p>
          <a:p>
            <a:pPr defTabSz="514350"/>
            <a:r>
              <a:rPr lang="en-US" sz="1200" b="1" dirty="0"/>
              <a:t>	Maya Dehner (917) 790-8630</a:t>
            </a:r>
          </a:p>
          <a:p>
            <a:pPr defTabSz="514350"/>
            <a:r>
              <a:rPr lang="en-US" sz="1200" b="1" dirty="0"/>
              <a:t>	</a:t>
            </a:r>
            <a:r>
              <a:rPr lang="en-US" sz="1200" b="1" dirty="0">
                <a:hlinkClick r:id="rId5"/>
              </a:rPr>
              <a:t>Maya.E.Dehner@usace.army.mil</a:t>
            </a:r>
            <a:endParaRPr lang="en-US" sz="1200" b="1" dirty="0"/>
          </a:p>
          <a:p>
            <a:pPr defTabSz="514350"/>
            <a:endParaRPr lang="en-US" sz="1200" b="1" dirty="0"/>
          </a:p>
          <a:p>
            <a:pPr defTabSz="514350"/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29127" y="616684"/>
            <a:ext cx="4803274" cy="830997"/>
          </a:xfrm>
          <a:prstGeom prst="rect">
            <a:avLst/>
          </a:prstGeom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Overview of Funding of the </a:t>
            </a:r>
          </a:p>
          <a:p>
            <a:pPr algn="ctr"/>
            <a:r>
              <a:rPr lang="en-US" sz="2400" b="1" dirty="0"/>
              <a:t>Lake Champlain Basin Program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92854" y="5392730"/>
            <a:ext cx="9506149" cy="461665"/>
          </a:xfrm>
          <a:prstGeom prst="rect">
            <a:avLst/>
          </a:prstGeom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Overview of Partnering of the Lake Champlain Basin Program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33008" y="517423"/>
            <a:ext cx="2570862" cy="1569660"/>
          </a:xfrm>
          <a:prstGeom prst="rect">
            <a:avLst/>
          </a:prstGeom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Process for Projects in Lake Champlain Basin Program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33603" y="288758"/>
            <a:ext cx="9672439" cy="490223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433603" y="5300676"/>
            <a:ext cx="9665401" cy="442381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28"/>
          <p:cNvGrpSpPr>
            <a:grpSpLocks/>
          </p:cNvGrpSpPr>
          <p:nvPr/>
        </p:nvGrpSpPr>
        <p:grpSpPr bwMode="auto">
          <a:xfrm>
            <a:off x="7984295" y="390142"/>
            <a:ext cx="6989005" cy="4667314"/>
            <a:chOff x="0" y="0"/>
            <a:chExt cx="59664" cy="34671"/>
          </a:xfrm>
        </p:grpSpPr>
        <p:sp>
          <p:nvSpPr>
            <p:cNvPr id="60" name="Rectangle 3"/>
            <p:cNvSpPr>
              <a:spLocks noChangeArrowheads="1"/>
            </p:cNvSpPr>
            <p:nvPr/>
          </p:nvSpPr>
          <p:spPr bwMode="auto">
            <a:xfrm>
              <a:off x="1959" y="1959"/>
              <a:ext cx="10399" cy="3397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Locals identify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Potential projects.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"/>
            <p:cNvSpPr>
              <a:spLocks noChangeArrowheads="1"/>
            </p:cNvSpPr>
            <p:nvPr/>
          </p:nvSpPr>
          <p:spPr bwMode="auto">
            <a:xfrm>
              <a:off x="1959" y="5852"/>
              <a:ext cx="10398" cy="3334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LCBP issues Request for Proposal.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1959" y="9729"/>
              <a:ext cx="10399" cy="3403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LCBP &amp; District host workshop.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23696" y="5852"/>
              <a:ext cx="12160" cy="4694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Letter of Request to District by potential non-Federal partner.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46305" y="4681"/>
              <a:ext cx="10798" cy="5865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District determines eligibility and prepares Project Summary for LCBP.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48421" y="15621"/>
              <a:ext cx="8696" cy="9524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LCBP coordinates review by Technical Advisory Committee (TAC)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34236" y="16973"/>
              <a:ext cx="11888" cy="6401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TAC sends recommendation to LCBP Executive or Steering  Committee.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17849" y="16312"/>
              <a:ext cx="12430" cy="7075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LCBP Steering or Executive Committee issues Record of Decision to the District.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1809" y="15620"/>
              <a:ext cx="12035" cy="9544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District coordinates with non-Federal partner and prepares Project Management Plan (PMP).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1809" y="27006"/>
              <a:ext cx="20100" cy="6903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District sends Project Partnership Agreement (PPA) Package (including PMP) to USACE North Atlantic Division and/or Headquarters for review and approval.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28309" y="27578"/>
              <a:ext cx="10160" cy="5810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PPA executed by non-Federal partner and District.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49624" y="27578"/>
              <a:ext cx="7493" cy="5810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Project is initiated.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Straight Arrow Connector 15"/>
            <p:cNvSpPr>
              <a:spLocks noChangeShapeType="1"/>
            </p:cNvSpPr>
            <p:nvPr/>
          </p:nvSpPr>
          <p:spPr bwMode="auto">
            <a:xfrm>
              <a:off x="12357" y="7519"/>
              <a:ext cx="11322" cy="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Straight Arrow Connector 16"/>
            <p:cNvSpPr>
              <a:spLocks noChangeShapeType="1"/>
            </p:cNvSpPr>
            <p:nvPr/>
          </p:nvSpPr>
          <p:spPr bwMode="auto">
            <a:xfrm>
              <a:off x="12358" y="3658"/>
              <a:ext cx="11321" cy="26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Straight Arrow Connector 17"/>
            <p:cNvSpPr>
              <a:spLocks noChangeShapeType="1"/>
            </p:cNvSpPr>
            <p:nvPr/>
          </p:nvSpPr>
          <p:spPr bwMode="auto">
            <a:xfrm flipV="1">
              <a:off x="12358" y="8924"/>
              <a:ext cx="11321" cy="250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Straight Arrow Connector 18"/>
            <p:cNvSpPr>
              <a:spLocks noChangeShapeType="1"/>
            </p:cNvSpPr>
            <p:nvPr/>
          </p:nvSpPr>
          <p:spPr bwMode="auto">
            <a:xfrm flipV="1">
              <a:off x="35844" y="7607"/>
              <a:ext cx="10461" cy="2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Straight Arrow Connector 19"/>
            <p:cNvSpPr>
              <a:spLocks noChangeShapeType="1"/>
            </p:cNvSpPr>
            <p:nvPr/>
          </p:nvSpPr>
          <p:spPr bwMode="auto">
            <a:xfrm flipH="1">
              <a:off x="44403" y="19751"/>
              <a:ext cx="3965" cy="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Straight Arrow Connector 20"/>
            <p:cNvSpPr>
              <a:spLocks noChangeShapeType="1"/>
            </p:cNvSpPr>
            <p:nvPr/>
          </p:nvSpPr>
          <p:spPr bwMode="auto">
            <a:xfrm flipH="1" flipV="1">
              <a:off x="30211" y="19751"/>
              <a:ext cx="3966" cy="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Straight Arrow Connector 21"/>
            <p:cNvSpPr>
              <a:spLocks noChangeShapeType="1"/>
            </p:cNvSpPr>
            <p:nvPr/>
          </p:nvSpPr>
          <p:spPr bwMode="auto">
            <a:xfrm flipH="1" flipV="1">
              <a:off x="13825" y="19751"/>
              <a:ext cx="4003" cy="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Straight Arrow Connector 22"/>
            <p:cNvSpPr>
              <a:spLocks noChangeShapeType="1"/>
            </p:cNvSpPr>
            <p:nvPr/>
          </p:nvSpPr>
          <p:spPr bwMode="auto">
            <a:xfrm flipV="1">
              <a:off x="21909" y="30431"/>
              <a:ext cx="6391" cy="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Straight Arrow Connector 23"/>
            <p:cNvSpPr>
              <a:spLocks noChangeShapeType="1"/>
            </p:cNvSpPr>
            <p:nvPr/>
          </p:nvSpPr>
          <p:spPr bwMode="auto">
            <a:xfrm>
              <a:off x="38477" y="30504"/>
              <a:ext cx="11147" cy="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59664" cy="3467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Straight Connector 25"/>
            <p:cNvSpPr>
              <a:spLocks noChangeShapeType="1"/>
            </p:cNvSpPr>
            <p:nvPr/>
          </p:nvSpPr>
          <p:spPr bwMode="auto">
            <a:xfrm flipV="1">
              <a:off x="0" y="14410"/>
              <a:ext cx="49624" cy="1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Straight Connector 26"/>
            <p:cNvSpPr>
              <a:spLocks noChangeShapeType="1"/>
            </p:cNvSpPr>
            <p:nvPr/>
          </p:nvSpPr>
          <p:spPr bwMode="auto">
            <a:xfrm>
              <a:off x="10826" y="26021"/>
              <a:ext cx="48824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5" name="Straight Arrow Connector 84"/>
          <p:cNvCxnSpPr>
            <a:stCxn id="64" idx="2"/>
          </p:cNvCxnSpPr>
          <p:nvPr/>
        </p:nvCxnSpPr>
        <p:spPr>
          <a:xfrm>
            <a:off x="14040871" y="1809815"/>
            <a:ext cx="5329" cy="837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8" idx="2"/>
          </p:cNvCxnSpPr>
          <p:nvPr/>
        </p:nvCxnSpPr>
        <p:spPr>
          <a:xfrm>
            <a:off x="8901087" y="3777650"/>
            <a:ext cx="1613" cy="350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638476" y="2264374"/>
            <a:ext cx="2101115" cy="2246769"/>
          </a:xfrm>
          <a:prstGeom prst="rect">
            <a:avLst/>
          </a:prstGeom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Projects are initiated through this process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Project Management Plan and Project Partnering Agreement guide the projects progress forward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1974" y="5854395"/>
            <a:ext cx="2320542" cy="2046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Collaboration with Other Federal Partners</a:t>
            </a:r>
          </a:p>
          <a:p>
            <a:endParaRPr lang="en-US" sz="3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US Fish &amp; Wildlife Service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Environmental Protection Agency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National Parks Service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Lake Champlain Sea Grant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US Department of Agriculture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United States Geological Survey</a:t>
            </a:r>
          </a:p>
        </p:txBody>
      </p:sp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84685"/>
              </p:ext>
            </p:extLst>
          </p:nvPr>
        </p:nvGraphicFramePr>
        <p:xfrm>
          <a:off x="19525" y="1508560"/>
          <a:ext cx="3196034" cy="363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51562"/>
              </p:ext>
            </p:extLst>
          </p:nvPr>
        </p:nvGraphicFramePr>
        <p:xfrm>
          <a:off x="2746271" y="1469760"/>
          <a:ext cx="237744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1841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14763</TotalTime>
  <Words>1088</Words>
  <Application>Microsoft Office PowerPoint</Application>
  <PresentationFormat>Custom</PresentationFormat>
  <Paragraphs>92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e3plfsc3</dc:creator>
  <cp:lastModifiedBy>Salim, Rifat CIV USARMY CENAN (USA)</cp:lastModifiedBy>
  <cp:revision>294</cp:revision>
  <cp:lastPrinted>2021-10-12T15:08:20Z</cp:lastPrinted>
  <dcterms:created xsi:type="dcterms:W3CDTF">2015-11-06T12:34:24Z</dcterms:created>
  <dcterms:modified xsi:type="dcterms:W3CDTF">2022-05-16T15:17:33Z</dcterms:modified>
</cp:coreProperties>
</file>