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72" r:id="rId2"/>
  </p:sldMasterIdLst>
  <p:notesMasterIdLst>
    <p:notesMasterId r:id="rId22"/>
  </p:notesMasterIdLst>
  <p:sldIdLst>
    <p:sldId id="271" r:id="rId3"/>
    <p:sldId id="257" r:id="rId4"/>
    <p:sldId id="258" r:id="rId5"/>
    <p:sldId id="278" r:id="rId6"/>
    <p:sldId id="272" r:id="rId7"/>
    <p:sldId id="276" r:id="rId8"/>
    <p:sldId id="260" r:id="rId9"/>
    <p:sldId id="259" r:id="rId10"/>
    <p:sldId id="262" r:id="rId11"/>
    <p:sldId id="275" r:id="rId12"/>
    <p:sldId id="274" r:id="rId13"/>
    <p:sldId id="261" r:id="rId14"/>
    <p:sldId id="268" r:id="rId15"/>
    <p:sldId id="263" r:id="rId16"/>
    <p:sldId id="267" r:id="rId17"/>
    <p:sldId id="273" r:id="rId18"/>
    <p:sldId id="265" r:id="rId19"/>
    <p:sldId id="269" r:id="rId20"/>
    <p:sldId id="264" r:id="rId21"/>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702" autoAdjust="0"/>
  </p:normalViewPr>
  <p:slideViewPr>
    <p:cSldViewPr>
      <p:cViewPr varScale="1">
        <p:scale>
          <a:sx n="103" d="100"/>
          <a:sy n="103" d="100"/>
        </p:scale>
        <p:origin x="1164" y="102"/>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413" cy="466412"/>
          </a:xfrm>
          <a:prstGeom prst="rect">
            <a:avLst/>
          </a:prstGeom>
        </p:spPr>
        <p:txBody>
          <a:bodyPr vert="horz" lIns="91934" tIns="45967" rIns="91934" bIns="45967" rtlCol="0"/>
          <a:lstStyle>
            <a:lvl1pPr algn="l">
              <a:defRPr sz="1200"/>
            </a:lvl1pPr>
          </a:lstStyle>
          <a:p>
            <a:endParaRPr lang="en-US"/>
          </a:p>
        </p:txBody>
      </p:sp>
      <p:sp>
        <p:nvSpPr>
          <p:cNvPr id="3" name="Date Placeholder 2"/>
          <p:cNvSpPr>
            <a:spLocks noGrp="1"/>
          </p:cNvSpPr>
          <p:nvPr>
            <p:ph type="dt" idx="1"/>
          </p:nvPr>
        </p:nvSpPr>
        <p:spPr>
          <a:xfrm>
            <a:off x="3971386" y="0"/>
            <a:ext cx="3037413" cy="466412"/>
          </a:xfrm>
          <a:prstGeom prst="rect">
            <a:avLst/>
          </a:prstGeom>
        </p:spPr>
        <p:txBody>
          <a:bodyPr vert="horz" lIns="91934" tIns="45967" rIns="91934" bIns="45967" rtlCol="0"/>
          <a:lstStyle>
            <a:lvl1pPr algn="r">
              <a:defRPr sz="1200"/>
            </a:lvl1pPr>
          </a:lstStyle>
          <a:p>
            <a:fld id="{77C48EC1-636E-42C8-9B7A-DFFB5C201AC9}" type="datetimeFigureOut">
              <a:rPr lang="en-US" smtClean="0"/>
              <a:t>1/10/2017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934" tIns="45967" rIns="91934" bIns="45967" rtlCol="0" anchor="ctr"/>
          <a:lstStyle/>
          <a:p>
            <a:endParaRPr lang="en-US"/>
          </a:p>
        </p:txBody>
      </p:sp>
      <p:sp>
        <p:nvSpPr>
          <p:cNvPr id="5" name="Notes Placeholder 4"/>
          <p:cNvSpPr>
            <a:spLocks noGrp="1"/>
          </p:cNvSpPr>
          <p:nvPr>
            <p:ph type="body" sz="quarter" idx="3"/>
          </p:nvPr>
        </p:nvSpPr>
        <p:spPr>
          <a:xfrm>
            <a:off x="701681" y="4474689"/>
            <a:ext cx="5607038" cy="3659661"/>
          </a:xfrm>
          <a:prstGeom prst="rect">
            <a:avLst/>
          </a:prstGeom>
        </p:spPr>
        <p:txBody>
          <a:bodyPr vert="horz" lIns="91934" tIns="45967" rIns="91934" bIns="45967"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89"/>
            <a:ext cx="3037413" cy="466411"/>
          </a:xfrm>
          <a:prstGeom prst="rect">
            <a:avLst/>
          </a:prstGeom>
        </p:spPr>
        <p:txBody>
          <a:bodyPr vert="horz" lIns="91934" tIns="45967" rIns="91934" bIns="45967" rtlCol="0" anchor="b"/>
          <a:lstStyle>
            <a:lvl1pPr algn="l">
              <a:defRPr sz="1200"/>
            </a:lvl1pPr>
          </a:lstStyle>
          <a:p>
            <a:endParaRPr lang="en-US"/>
          </a:p>
        </p:txBody>
      </p:sp>
      <p:sp>
        <p:nvSpPr>
          <p:cNvPr id="7" name="Slide Number Placeholder 6"/>
          <p:cNvSpPr>
            <a:spLocks noGrp="1"/>
          </p:cNvSpPr>
          <p:nvPr>
            <p:ph type="sldNum" sz="quarter" idx="5"/>
          </p:nvPr>
        </p:nvSpPr>
        <p:spPr>
          <a:xfrm>
            <a:off x="3971386" y="8829989"/>
            <a:ext cx="3037413" cy="466411"/>
          </a:xfrm>
          <a:prstGeom prst="rect">
            <a:avLst/>
          </a:prstGeom>
        </p:spPr>
        <p:txBody>
          <a:bodyPr vert="horz" lIns="91934" tIns="45967" rIns="91934" bIns="45967" rtlCol="0" anchor="b"/>
          <a:lstStyle>
            <a:lvl1pPr algn="r">
              <a:defRPr sz="1200"/>
            </a:lvl1pPr>
          </a:lstStyle>
          <a:p>
            <a:fld id="{A656FF4D-FCFB-4662-AAAC-A8EAA4EB0F46}" type="slidenum">
              <a:rPr lang="en-US" smtClean="0"/>
              <a:t>‹#›</a:t>
            </a:fld>
            <a:endParaRPr lang="en-US"/>
          </a:p>
        </p:txBody>
      </p:sp>
    </p:spTree>
    <p:extLst>
      <p:ext uri="{BB962C8B-B14F-4D97-AF65-F5344CB8AC3E}">
        <p14:creationId xmlns:p14="http://schemas.microsoft.com/office/powerpoint/2010/main" val="549488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6FF4D-FCFB-4662-AAAC-A8EAA4EB0F46}" type="slidenum">
              <a:rPr lang="en-US" smtClean="0"/>
              <a:t>5</a:t>
            </a:fld>
            <a:endParaRPr lang="en-US"/>
          </a:p>
        </p:txBody>
      </p:sp>
    </p:spTree>
    <p:extLst>
      <p:ext uri="{BB962C8B-B14F-4D97-AF65-F5344CB8AC3E}">
        <p14:creationId xmlns:p14="http://schemas.microsoft.com/office/powerpoint/2010/main" val="3562176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56FF4D-FCFB-4662-AAAC-A8EAA4EB0F46}" type="slidenum">
              <a:rPr lang="en-US" smtClean="0"/>
              <a:t>10</a:t>
            </a:fld>
            <a:endParaRPr lang="en-US"/>
          </a:p>
        </p:txBody>
      </p:sp>
    </p:spTree>
    <p:extLst>
      <p:ext uri="{BB962C8B-B14F-4D97-AF65-F5344CB8AC3E}">
        <p14:creationId xmlns:p14="http://schemas.microsoft.com/office/powerpoint/2010/main" val="15512905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A2F7E5D-2A75-4FE7-B419-3B05835D6BB4}"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47E395A9-FCC9-40A9-9721-8810C4493A6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6C849C5-3962-4733-9BF9-08F7F71717F7}"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416211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8752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832239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689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4331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740595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68188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31942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2D3CDD12-6106-4BFE-8318-9513BA8585CE}"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154601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77342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769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A6A7B034-BD29-4E39-A5F0-36AAB042EF4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BDC60CF3-0559-4434-8FF1-E41D01DF9671}"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0B5A65A4-2E30-40F7-AED0-5A0E85530F4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55C32F2B-4561-4728-AD4A-3BCAB094745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44B4C24-CE17-469A-A94F-682BD90B18F7}"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46616CE9-DA13-445F-8E86-CC502B64B1D4}"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3FD5A6B-8793-422C-AA94-27DC684D590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1.vml"/><Relationship Id="rId18" Type="http://schemas.openxmlformats.org/officeDocument/2006/relationships/image" Target="../media/image6.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pn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19" Type="http://schemas.openxmlformats.org/officeDocument/2006/relationships/image" Target="../media/image7.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oleObject" Target="../embeddings/oleObject1.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 Second level</a:t>
            </a:r>
          </a:p>
          <a:p>
            <a:pPr lvl="2"/>
            <a:r>
              <a:rPr lang="en-US"/>
              <a:t>Third level</a:t>
            </a:r>
          </a:p>
          <a:p>
            <a:pPr lvl="3"/>
            <a:r>
              <a:rPr lang="en-US"/>
              <a:t>Fourth level</a:t>
            </a:r>
          </a:p>
          <a:p>
            <a:pPr lvl="4"/>
            <a:r>
              <a:rPr lang="en-US"/>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fld id="{B8846371-3B2A-43BA-9996-58684156A1A0}" type="slidenum">
              <a:rPr lang="en-US"/>
              <a:pPr/>
              <a:t>‹#›</a:t>
            </a:fld>
            <a:endParaRPr lang="en-US"/>
          </a:p>
        </p:txBody>
      </p:sp>
      <p:pic>
        <p:nvPicPr>
          <p:cNvPr id="3080" name="Picture 8" descr="USACE_logo"/>
          <p:cNvPicPr>
            <a:picLocks noChangeAspect="1" noChangeArrowheads="1"/>
          </p:cNvPicPr>
          <p:nvPr/>
        </p:nvPicPr>
        <p:blipFill>
          <a:blip r:embed="rId14" cstate="print"/>
          <a:srcRect/>
          <a:stretch>
            <a:fillRect/>
          </a:stretch>
        </p:blipFill>
        <p:spPr bwMode="auto">
          <a:xfrm>
            <a:off x="8004175" y="5715000"/>
            <a:ext cx="758825" cy="519113"/>
          </a:xfrm>
          <a:prstGeom prst="rect">
            <a:avLst/>
          </a:prstGeom>
          <a:noFill/>
        </p:spPr>
      </p:pic>
      <p:sp>
        <p:nvSpPr>
          <p:cNvPr id="3081" name="Text Box 9"/>
          <p:cNvSpPr txBox="1">
            <a:spLocks noChangeArrowheads="1"/>
          </p:cNvSpPr>
          <p:nvPr/>
        </p:nvSpPr>
        <p:spPr bwMode="auto">
          <a:xfrm>
            <a:off x="6223000" y="6416675"/>
            <a:ext cx="2606675" cy="212725"/>
          </a:xfrm>
          <a:prstGeom prst="rect">
            <a:avLst/>
          </a:prstGeom>
          <a:noFill/>
          <a:ln w="9525">
            <a:noFill/>
            <a:miter lim="800000"/>
            <a:headEnd/>
            <a:tailEnd/>
          </a:ln>
          <a:effectLst/>
        </p:spPr>
        <p:txBody>
          <a:bodyPr lIns="0" tIns="0" rIns="0" bIns="0">
            <a:spAutoFit/>
          </a:bodyPr>
          <a:lstStyle/>
          <a:p>
            <a:pPr algn="r"/>
            <a:r>
              <a:rPr lang="en-US" sz="1400" b="1"/>
              <a:t>BUILDING STRONG</a:t>
            </a:r>
            <a:r>
              <a:rPr lang="en-US" sz="1400" b="1" baseline="-25000"/>
              <a:t>®</a:t>
            </a:r>
          </a:p>
        </p:txBody>
      </p:sp>
      <p:sp>
        <p:nvSpPr>
          <p:cNvPr id="3082" name="Line 10"/>
          <p:cNvSpPr>
            <a:spLocks noChangeShapeType="1"/>
          </p:cNvSpPr>
          <p:nvPr/>
        </p:nvSpPr>
        <p:spPr bwMode="auto">
          <a:xfrm flipH="1">
            <a:off x="457200" y="6324600"/>
            <a:ext cx="8229600" cy="0"/>
          </a:xfrm>
          <a:prstGeom prst="line">
            <a:avLst/>
          </a:prstGeom>
          <a:noFill/>
          <a:ln w="9525">
            <a:solidFill>
              <a:schemeClr val="tx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Arial" charset="0"/>
        </a:defRPr>
      </a:lvl2pPr>
      <a:lvl3pPr algn="ctr" rtl="0" fontAlgn="base">
        <a:spcBef>
          <a:spcPct val="0"/>
        </a:spcBef>
        <a:spcAft>
          <a:spcPct val="0"/>
        </a:spcAft>
        <a:defRPr sz="3600">
          <a:solidFill>
            <a:schemeClr val="tx2"/>
          </a:solidFill>
          <a:latin typeface="Arial" charset="0"/>
        </a:defRPr>
      </a:lvl3pPr>
      <a:lvl4pPr algn="ctr" rtl="0" fontAlgn="base">
        <a:spcBef>
          <a:spcPct val="0"/>
        </a:spcBef>
        <a:spcAft>
          <a:spcPct val="0"/>
        </a:spcAft>
        <a:defRPr sz="3600">
          <a:solidFill>
            <a:schemeClr val="tx2"/>
          </a:solidFill>
          <a:latin typeface="Arial" charset="0"/>
        </a:defRPr>
      </a:lvl4pPr>
      <a:lvl5pPr algn="ctr" rtl="0" fontAlgn="base">
        <a:spcBef>
          <a:spcPct val="0"/>
        </a:spcBef>
        <a:spcAft>
          <a:spcPct val="0"/>
        </a:spcAft>
        <a:defRPr sz="3600">
          <a:solidFill>
            <a:schemeClr val="tx2"/>
          </a:solidFill>
          <a:latin typeface="Arial" charset="0"/>
        </a:defRPr>
      </a:lvl5pPr>
      <a:lvl6pPr marL="457200" algn="ctr" rtl="0" fontAlgn="base">
        <a:spcBef>
          <a:spcPct val="0"/>
        </a:spcBef>
        <a:spcAft>
          <a:spcPct val="0"/>
        </a:spcAft>
        <a:defRPr sz="3600">
          <a:solidFill>
            <a:schemeClr val="tx2"/>
          </a:solidFill>
          <a:latin typeface="Arial" charset="0"/>
        </a:defRPr>
      </a:lvl6pPr>
      <a:lvl7pPr marL="914400" algn="ctr" rtl="0" fontAlgn="base">
        <a:spcBef>
          <a:spcPct val="0"/>
        </a:spcBef>
        <a:spcAft>
          <a:spcPct val="0"/>
        </a:spcAft>
        <a:defRPr sz="3600">
          <a:solidFill>
            <a:schemeClr val="tx2"/>
          </a:solidFill>
          <a:latin typeface="Arial" charset="0"/>
        </a:defRPr>
      </a:lvl7pPr>
      <a:lvl8pPr marL="1371600" algn="ctr" rtl="0" fontAlgn="base">
        <a:spcBef>
          <a:spcPct val="0"/>
        </a:spcBef>
        <a:spcAft>
          <a:spcPct val="0"/>
        </a:spcAft>
        <a:defRPr sz="3600">
          <a:solidFill>
            <a:schemeClr val="tx2"/>
          </a:solidFill>
          <a:latin typeface="Arial" charset="0"/>
        </a:defRPr>
      </a:lvl8pPr>
      <a:lvl9pPr marL="1828800" algn="ctr" rtl="0" fontAlgn="base">
        <a:spcBef>
          <a:spcPct val="0"/>
        </a:spcBef>
        <a:spcAft>
          <a:spcPct val="0"/>
        </a:spcAft>
        <a:defRPr sz="3600">
          <a:solidFill>
            <a:schemeClr val="tx2"/>
          </a:solidFill>
          <a:latin typeface="Arial" charset="0"/>
        </a:defRPr>
      </a:lvl9pPr>
    </p:titleStyle>
    <p:body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66" name="Object 42"/>
          <p:cNvGraphicFramePr>
            <a:graphicFrameLocks noChangeAspect="1"/>
          </p:cNvGraphicFramePr>
          <p:nvPr/>
        </p:nvGraphicFramePr>
        <p:xfrm>
          <a:off x="3810000" y="3421063"/>
          <a:ext cx="5334000" cy="3436937"/>
        </p:xfrm>
        <a:graphic>
          <a:graphicData uri="http://schemas.openxmlformats.org/presentationml/2006/ole">
            <mc:AlternateContent xmlns:mc="http://schemas.openxmlformats.org/markup-compatibility/2006">
              <mc:Choice xmlns:v="urn:schemas-microsoft-com:vml" Requires="v">
                <p:oleObj spid="_x0000_s2066" name="Image" r:id="rId14" imgW="4644768" imgH="2992889" progId="">
                  <p:embed/>
                </p:oleObj>
              </mc:Choice>
              <mc:Fallback>
                <p:oleObj name="Image" r:id="rId14" imgW="4644768" imgH="2992889" progId="">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810000" y="3421063"/>
                        <a:ext cx="5334000" cy="34369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pic>
        <p:nvPicPr>
          <p:cNvPr id="1063" name="Picture 39" descr="J"/>
          <p:cNvPicPr>
            <a:picLocks noChangeAspect="1" noChangeArrowheads="1"/>
          </p:cNvPicPr>
          <p:nvPr userDrawn="1"/>
        </p:nvPicPr>
        <p:blipFill>
          <a:blip r:embed="rId16" cstate="print"/>
          <a:srcRect/>
          <a:stretch>
            <a:fillRect/>
          </a:stretch>
        </p:blipFill>
        <p:spPr bwMode="auto">
          <a:xfrm>
            <a:off x="5181600" y="533400"/>
            <a:ext cx="3962400" cy="2787650"/>
          </a:xfrm>
          <a:prstGeom prst="rect">
            <a:avLst/>
          </a:prstGeom>
          <a:noFill/>
        </p:spPr>
      </p:pic>
      <p:grpSp>
        <p:nvGrpSpPr>
          <p:cNvPr id="1052" name="Group 28"/>
          <p:cNvGrpSpPr>
            <a:grpSpLocks/>
          </p:cNvGrpSpPr>
          <p:nvPr/>
        </p:nvGrpSpPr>
        <p:grpSpPr bwMode="auto">
          <a:xfrm>
            <a:off x="0" y="-3175"/>
            <a:ext cx="9144000" cy="6861175"/>
            <a:chOff x="0" y="0"/>
            <a:chExt cx="5760" cy="4322"/>
          </a:xfrm>
        </p:grpSpPr>
        <p:grpSp>
          <p:nvGrpSpPr>
            <p:cNvPr id="1051" name="Group 27"/>
            <p:cNvGrpSpPr>
              <a:grpSpLocks/>
            </p:cNvGrpSpPr>
            <p:nvPr userDrawn="1"/>
          </p:nvGrpSpPr>
          <p:grpSpPr bwMode="auto">
            <a:xfrm>
              <a:off x="0" y="0"/>
              <a:ext cx="5760" cy="4322"/>
              <a:chOff x="0" y="0"/>
              <a:chExt cx="5760" cy="4322"/>
            </a:xfrm>
          </p:grpSpPr>
          <p:pic>
            <p:nvPicPr>
              <p:cNvPr id="1047" name="Picture 23" descr="ppt_camo_bkgrnd-03"/>
              <p:cNvPicPr>
                <a:picLocks noChangeAspect="1" noChangeArrowheads="1"/>
              </p:cNvPicPr>
              <p:nvPr userDrawn="1"/>
            </p:nvPicPr>
            <p:blipFill>
              <a:blip r:embed="rId17" cstate="print"/>
              <a:srcRect/>
              <a:stretch>
                <a:fillRect/>
              </a:stretch>
            </p:blipFill>
            <p:spPr bwMode="auto">
              <a:xfrm>
                <a:off x="0" y="0"/>
                <a:ext cx="5760" cy="4322"/>
              </a:xfrm>
              <a:prstGeom prst="rect">
                <a:avLst/>
              </a:prstGeom>
              <a:noFill/>
            </p:spPr>
          </p:pic>
          <p:pic>
            <p:nvPicPr>
              <p:cNvPr id="1045" name="Picture 21" descr="white_curve"/>
              <p:cNvPicPr>
                <a:picLocks noChangeAspect="1" noChangeArrowheads="1"/>
              </p:cNvPicPr>
              <p:nvPr userDrawn="1"/>
            </p:nvPicPr>
            <p:blipFill>
              <a:blip r:embed="rId18" cstate="print"/>
              <a:srcRect/>
              <a:stretch>
                <a:fillRect/>
              </a:stretch>
            </p:blipFill>
            <p:spPr bwMode="auto">
              <a:xfrm>
                <a:off x="2502" y="990"/>
                <a:ext cx="3258" cy="3330"/>
              </a:xfrm>
              <a:prstGeom prst="rect">
                <a:avLst/>
              </a:prstGeom>
              <a:noFill/>
            </p:spPr>
          </p:pic>
        </p:grpSp>
        <p:pic>
          <p:nvPicPr>
            <p:cNvPr id="1032" name="Picture 8" descr="USACE_logo"/>
            <p:cNvPicPr>
              <a:picLocks noChangeAspect="1" noChangeArrowheads="1"/>
            </p:cNvPicPr>
            <p:nvPr userDrawn="1"/>
          </p:nvPicPr>
          <p:blipFill>
            <a:blip r:embed="rId19" cstate="print"/>
            <a:srcRect/>
            <a:stretch>
              <a:fillRect/>
            </a:stretch>
          </p:blipFill>
          <p:spPr bwMode="auto">
            <a:xfrm>
              <a:off x="144" y="3201"/>
              <a:ext cx="864" cy="591"/>
            </a:xfrm>
            <a:prstGeom prst="rect">
              <a:avLst/>
            </a:prstGeom>
            <a:noFill/>
          </p:spPr>
        </p:pic>
      </p:grpSp>
      <p:sp>
        <p:nvSpPr>
          <p:cNvPr id="1043" name="Line 19"/>
          <p:cNvSpPr>
            <a:spLocks noChangeShapeType="1"/>
          </p:cNvSpPr>
          <p:nvPr/>
        </p:nvSpPr>
        <p:spPr bwMode="auto">
          <a:xfrm>
            <a:off x="5334000" y="3352800"/>
            <a:ext cx="3810000" cy="0"/>
          </a:xfrm>
          <a:prstGeom prst="line">
            <a:avLst/>
          </a:prstGeom>
          <a:noFill/>
          <a:ln w="63500">
            <a:solidFill>
              <a:schemeClr val="bg1"/>
            </a:solidFill>
            <a:round/>
            <a:headEnd/>
            <a:tailEnd/>
          </a:ln>
          <a:effectLst/>
        </p:spPr>
        <p:txBody>
          <a:bodyPr/>
          <a:lstStyle/>
          <a:p>
            <a:endParaRPr lang="en-US" dirty="0">
              <a:solidFill>
                <a:srgbClr val="000000"/>
              </a:solidFill>
            </a:endParaRPr>
          </a:p>
        </p:txBody>
      </p:sp>
      <p:sp>
        <p:nvSpPr>
          <p:cNvPr id="1033" name="Text Box 9"/>
          <p:cNvSpPr txBox="1">
            <a:spLocks noChangeArrowheads="1"/>
          </p:cNvSpPr>
          <p:nvPr/>
        </p:nvSpPr>
        <p:spPr bwMode="auto">
          <a:xfrm>
            <a:off x="136525" y="6096000"/>
            <a:ext cx="3597275" cy="549275"/>
          </a:xfrm>
          <a:prstGeom prst="rect">
            <a:avLst/>
          </a:prstGeom>
          <a:noFill/>
          <a:ln w="9525">
            <a:noFill/>
            <a:miter lim="800000"/>
            <a:headEnd/>
            <a:tailEnd/>
          </a:ln>
          <a:effectLst/>
        </p:spPr>
        <p:txBody>
          <a:bodyPr>
            <a:spAutoFit/>
          </a:bodyPr>
          <a:lstStyle/>
          <a:p>
            <a:r>
              <a:rPr lang="en-US" sz="1200" b="1" dirty="0">
                <a:solidFill>
                  <a:srgbClr val="000000"/>
                </a:solidFill>
              </a:rPr>
              <a:t>US Army Corps of Engineers</a:t>
            </a:r>
          </a:p>
          <a:p>
            <a:r>
              <a:rPr lang="en-US" b="1" dirty="0">
                <a:solidFill>
                  <a:srgbClr val="000000"/>
                </a:solidFill>
              </a:rPr>
              <a:t>BUILDING STRONG</a:t>
            </a:r>
            <a:r>
              <a:rPr lang="en-US" sz="1400" b="1" baseline="-25000" dirty="0">
                <a:solidFill>
                  <a:srgbClr val="000000"/>
                </a:solidFill>
              </a:rPr>
              <a:t>®</a:t>
            </a:r>
          </a:p>
        </p:txBody>
      </p:sp>
      <p:sp>
        <p:nvSpPr>
          <p:cNvPr id="1065" name="Text Box 41"/>
          <p:cNvSpPr txBox="1">
            <a:spLocks noChangeArrowheads="1"/>
          </p:cNvSpPr>
          <p:nvPr userDrawn="1"/>
        </p:nvSpPr>
        <p:spPr bwMode="auto">
          <a:xfrm>
            <a:off x="199768" y="2272645"/>
            <a:ext cx="3429000" cy="307777"/>
          </a:xfrm>
          <a:prstGeom prst="rect">
            <a:avLst/>
          </a:prstGeom>
          <a:noFill/>
          <a:ln w="9525">
            <a:noFill/>
            <a:miter lim="800000"/>
            <a:headEnd/>
            <a:tailEnd/>
          </a:ln>
          <a:effectLst/>
        </p:spPr>
        <p:txBody>
          <a:bodyPr>
            <a:spAutoFit/>
          </a:bodyPr>
          <a:lstStyle/>
          <a:p>
            <a:pPr>
              <a:spcBef>
                <a:spcPts val="840"/>
              </a:spcBef>
            </a:pPr>
            <a:endParaRPr lang="en-US" sz="1400" dirty="0">
              <a:solidFill>
                <a:srgbClr val="000000"/>
              </a:solidFill>
            </a:endParaRPr>
          </a:p>
        </p:txBody>
      </p:sp>
    </p:spTree>
    <p:extLst>
      <p:ext uri="{BB962C8B-B14F-4D97-AF65-F5344CB8AC3E}">
        <p14:creationId xmlns:p14="http://schemas.microsoft.com/office/powerpoint/2010/main" val="34032913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Arial" charset="0"/>
        </a:defRPr>
      </a:lvl2pPr>
      <a:lvl3pPr algn="l" rtl="0" fontAlgn="base">
        <a:spcBef>
          <a:spcPct val="0"/>
        </a:spcBef>
        <a:spcAft>
          <a:spcPct val="0"/>
        </a:spcAft>
        <a:defRPr sz="3600" b="1">
          <a:solidFill>
            <a:schemeClr val="tx2"/>
          </a:solidFill>
          <a:latin typeface="Arial" charset="0"/>
        </a:defRPr>
      </a:lvl3pPr>
      <a:lvl4pPr algn="l" rtl="0" fontAlgn="base">
        <a:spcBef>
          <a:spcPct val="0"/>
        </a:spcBef>
        <a:spcAft>
          <a:spcPct val="0"/>
        </a:spcAft>
        <a:defRPr sz="3600" b="1">
          <a:solidFill>
            <a:schemeClr val="tx2"/>
          </a:solidFill>
          <a:latin typeface="Arial" charset="0"/>
        </a:defRPr>
      </a:lvl4pPr>
      <a:lvl5pPr algn="l" rtl="0" fontAlgn="base">
        <a:spcBef>
          <a:spcPct val="0"/>
        </a:spcBef>
        <a:spcAft>
          <a:spcPct val="0"/>
        </a:spcAft>
        <a:defRPr sz="3600" b="1">
          <a:solidFill>
            <a:schemeClr val="tx2"/>
          </a:solidFill>
          <a:latin typeface="Arial" charset="0"/>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1"/>
          <p:cNvSpPr txBox="1">
            <a:spLocks noChangeArrowheads="1"/>
          </p:cNvSpPr>
          <p:nvPr/>
        </p:nvSpPr>
        <p:spPr bwMode="auto">
          <a:xfrm>
            <a:off x="228600" y="2294929"/>
            <a:ext cx="4038600" cy="2431435"/>
          </a:xfrm>
          <a:prstGeom prst="rect">
            <a:avLst/>
          </a:prstGeom>
          <a:noFill/>
          <a:ln w="9525">
            <a:noFill/>
            <a:miter lim="800000"/>
            <a:headEnd/>
            <a:tailEnd/>
          </a:ln>
          <a:effectLst/>
        </p:spPr>
        <p:txBody>
          <a:bodyPr wrap="square">
            <a:spAutoFit/>
          </a:bodyPr>
          <a:lstStyle/>
          <a:p>
            <a:pPr>
              <a:spcBef>
                <a:spcPct val="50000"/>
              </a:spcBef>
            </a:pPr>
            <a:r>
              <a:rPr lang="en-US" sz="2000" b="1" dirty="0">
                <a:solidFill>
                  <a:srgbClr val="000000"/>
                </a:solidFill>
              </a:rPr>
              <a:t>Gregory J. Goepfert</a:t>
            </a:r>
          </a:p>
          <a:p>
            <a:pPr>
              <a:spcBef>
                <a:spcPct val="50000"/>
              </a:spcBef>
            </a:pPr>
            <a:r>
              <a:rPr lang="en-US" sz="1600" dirty="0">
                <a:solidFill>
                  <a:srgbClr val="000000"/>
                </a:solidFill>
              </a:rPr>
              <a:t>Project Manager </a:t>
            </a:r>
          </a:p>
          <a:p>
            <a:pPr>
              <a:spcBef>
                <a:spcPct val="50000"/>
              </a:spcBef>
            </a:pPr>
            <a:r>
              <a:rPr lang="en-US" sz="1600" dirty="0">
                <a:solidFill>
                  <a:srgbClr val="000000"/>
                </a:solidFill>
              </a:rPr>
              <a:t>U. S. Army Corps of Engineers </a:t>
            </a:r>
          </a:p>
          <a:p>
            <a:pPr>
              <a:spcBef>
                <a:spcPct val="50000"/>
              </a:spcBef>
            </a:pPr>
            <a:r>
              <a:rPr lang="en-US" sz="1600" dirty="0">
                <a:solidFill>
                  <a:srgbClr val="000000"/>
                </a:solidFill>
              </a:rPr>
              <a:t>New York District</a:t>
            </a:r>
          </a:p>
          <a:p>
            <a:pPr>
              <a:spcBef>
                <a:spcPct val="50000"/>
              </a:spcBef>
            </a:pPr>
            <a:r>
              <a:rPr lang="en-US" sz="1600" dirty="0">
                <a:solidFill>
                  <a:srgbClr val="000000"/>
                </a:solidFill>
              </a:rPr>
              <a:t>December 19, 2016</a:t>
            </a:r>
          </a:p>
          <a:p>
            <a:pPr>
              <a:spcBef>
                <a:spcPct val="50000"/>
              </a:spcBef>
            </a:pPr>
            <a:endParaRPr lang="en-US" sz="2400" dirty="0">
              <a:solidFill>
                <a:srgbClr val="000000"/>
              </a:solidFill>
            </a:endParaRPr>
          </a:p>
        </p:txBody>
      </p:sp>
      <p:sp>
        <p:nvSpPr>
          <p:cNvPr id="4" name="Text Box 40"/>
          <p:cNvSpPr txBox="1">
            <a:spLocks noChangeArrowheads="1"/>
          </p:cNvSpPr>
          <p:nvPr/>
        </p:nvSpPr>
        <p:spPr bwMode="auto">
          <a:xfrm>
            <a:off x="152400" y="212725"/>
            <a:ext cx="8991600" cy="2862322"/>
          </a:xfrm>
          <a:prstGeom prst="rect">
            <a:avLst/>
          </a:prstGeom>
          <a:noFill/>
          <a:ln w="9525">
            <a:noFill/>
            <a:miter lim="800000"/>
            <a:headEnd/>
            <a:tailEnd/>
          </a:ln>
          <a:effectLst/>
        </p:spPr>
        <p:txBody>
          <a:bodyPr wrap="square">
            <a:spAutoFit/>
          </a:bodyPr>
          <a:lstStyle/>
          <a:p>
            <a:pPr>
              <a:spcBef>
                <a:spcPct val="50000"/>
              </a:spcBef>
            </a:pPr>
            <a:r>
              <a:rPr lang="en-US" sz="4000" dirty="0">
                <a:solidFill>
                  <a:srgbClr val="000000"/>
                </a:solidFill>
              </a:rPr>
              <a:t>      </a:t>
            </a:r>
            <a:r>
              <a:rPr lang="en-US" sz="3600" dirty="0">
                <a:solidFill>
                  <a:srgbClr val="000000"/>
                </a:solidFill>
              </a:rPr>
              <a:t>Proposed Plan for No Further Action</a:t>
            </a:r>
          </a:p>
          <a:p>
            <a:pPr>
              <a:spcBef>
                <a:spcPct val="50000"/>
              </a:spcBef>
            </a:pPr>
            <a:r>
              <a:rPr lang="en-US" sz="3200" dirty="0">
                <a:solidFill>
                  <a:srgbClr val="000000"/>
                </a:solidFill>
              </a:rPr>
              <a:t>Former Schenectady Army Depot                  Area of Concern (AOC) # 3</a:t>
            </a:r>
          </a:p>
          <a:p>
            <a:pPr>
              <a:spcBef>
                <a:spcPct val="50000"/>
              </a:spcBef>
            </a:pPr>
            <a:r>
              <a:rPr lang="en-US" sz="4000" dirty="0">
                <a:solidFill>
                  <a:srgbClr val="000000"/>
                </a:solidFill>
              </a:rPr>
              <a:t>		</a:t>
            </a:r>
          </a:p>
        </p:txBody>
      </p:sp>
    </p:spTree>
    <p:extLst>
      <p:ext uri="{BB962C8B-B14F-4D97-AF65-F5344CB8AC3E}">
        <p14:creationId xmlns:p14="http://schemas.microsoft.com/office/powerpoint/2010/main" val="3027411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0"/>
            <a:ext cx="8229600" cy="1143000"/>
          </a:xfrm>
        </p:spPr>
        <p:txBody>
          <a:bodyPr/>
          <a:lstStyle/>
          <a:p>
            <a:r>
              <a:rPr lang="en-US" dirty="0"/>
              <a:t>Emergency Response Excavations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52400"/>
            <a:ext cx="8077200" cy="5459403"/>
          </a:xfrm>
          <a:prstGeom prst="rect">
            <a:avLst/>
          </a:prstGeom>
        </p:spPr>
      </p:pic>
    </p:spTree>
    <p:extLst>
      <p:ext uri="{BB962C8B-B14F-4D97-AF65-F5344CB8AC3E}">
        <p14:creationId xmlns:p14="http://schemas.microsoft.com/office/powerpoint/2010/main" val="997099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5334000"/>
            <a:ext cx="8229600" cy="1143000"/>
          </a:xfrm>
        </p:spPr>
        <p:txBody>
          <a:bodyPr/>
          <a:lstStyle/>
          <a:p>
            <a:r>
              <a:rPr lang="en-US" dirty="0"/>
              <a:t>Removal Action Excavations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52400"/>
            <a:ext cx="8153400" cy="5455227"/>
          </a:xfrm>
          <a:prstGeom prst="rect">
            <a:avLst/>
          </a:prstGeom>
        </p:spPr>
      </p:pic>
    </p:spTree>
    <p:extLst>
      <p:ext uri="{BB962C8B-B14F-4D97-AF65-F5344CB8AC3E}">
        <p14:creationId xmlns:p14="http://schemas.microsoft.com/office/powerpoint/2010/main" val="3214882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127" y="86832"/>
            <a:ext cx="8229600" cy="1143000"/>
          </a:xfrm>
        </p:spPr>
        <p:txBody>
          <a:bodyPr/>
          <a:lstStyle/>
          <a:p>
            <a:r>
              <a:rPr lang="en-US" sz="3200" dirty="0"/>
              <a:t>Supplemental Groundwater Investigation</a:t>
            </a:r>
          </a:p>
        </p:txBody>
      </p:sp>
      <p:sp>
        <p:nvSpPr>
          <p:cNvPr id="8" name="Content Placeholder 2"/>
          <p:cNvSpPr txBox="1">
            <a:spLocks/>
          </p:cNvSpPr>
          <p:nvPr/>
        </p:nvSpPr>
        <p:spPr bwMode="auto">
          <a:xfrm>
            <a:off x="461818" y="1195750"/>
            <a:ext cx="8224982" cy="1471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r>
              <a:rPr lang="en-US" sz="2800" kern="0" dirty="0"/>
              <a:t>34 samples from permanent wells, along with 22 samples from temporary wells, were collected during the supplemental RI from 2013-2015.</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7681" y="2666999"/>
            <a:ext cx="2779119" cy="208433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4147848"/>
            <a:ext cx="2776041" cy="2082031"/>
          </a:xfrm>
          <a:prstGeom prst="rect">
            <a:avLst/>
          </a:prstGeom>
        </p:spPr>
      </p:pic>
      <p:sp>
        <p:nvSpPr>
          <p:cNvPr id="10" name="Content Placeholder 2"/>
          <p:cNvSpPr txBox="1">
            <a:spLocks/>
          </p:cNvSpPr>
          <p:nvPr/>
        </p:nvSpPr>
        <p:spPr bwMode="auto">
          <a:xfrm>
            <a:off x="468745" y="2632917"/>
            <a:ext cx="5246255" cy="147124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r>
              <a:rPr lang="en-US" sz="2800" kern="0" dirty="0"/>
              <a:t>Three new permanent groundwater monitoring wells were installed.</a:t>
            </a:r>
          </a:p>
        </p:txBody>
      </p:sp>
    </p:spTree>
    <p:extLst>
      <p:ext uri="{BB962C8B-B14F-4D97-AF65-F5344CB8AC3E}">
        <p14:creationId xmlns:p14="http://schemas.microsoft.com/office/powerpoint/2010/main" val="36439669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fr-FR" dirty="0"/>
              <a:t>AOC 3 </a:t>
            </a:r>
            <a:r>
              <a:rPr lang="fr-FR" dirty="0" err="1"/>
              <a:t>Groundwater</a:t>
            </a:r>
            <a:r>
              <a:rPr lang="fr-FR" dirty="0"/>
              <a:t> Concentrations</a:t>
            </a:r>
            <a:endParaRPr lang="en-US" dirty="0"/>
          </a:p>
        </p:txBody>
      </p:sp>
      <p:sp>
        <p:nvSpPr>
          <p:cNvPr id="3" name="Content Placeholder 2"/>
          <p:cNvSpPr>
            <a:spLocks noGrp="1"/>
          </p:cNvSpPr>
          <p:nvPr>
            <p:ph idx="1"/>
          </p:nvPr>
        </p:nvSpPr>
        <p:spPr>
          <a:xfrm>
            <a:off x="457200" y="1143000"/>
            <a:ext cx="8686800" cy="4800600"/>
          </a:xfrm>
        </p:spPr>
        <p:txBody>
          <a:bodyPr/>
          <a:lstStyle/>
          <a:p>
            <a:r>
              <a:rPr lang="en-US" sz="2800" dirty="0"/>
              <a:t>TCE was detected in shallow temporary wells in the vicinity of the bus parking area next to Black Creek in June 2013 resulting in the installation of three new permanent monitoring wells.</a:t>
            </a:r>
          </a:p>
          <a:p>
            <a:r>
              <a:rPr lang="en-US" sz="2800" dirty="0"/>
              <a:t>Groundwater tested from permanent monitoring wells in 2015 met New York State Ambient Water Quality Standards.</a:t>
            </a:r>
          </a:p>
          <a:p>
            <a:r>
              <a:rPr lang="en-US" sz="2800" dirty="0"/>
              <a:t>Groundwater tested in 2015 from Guilderland School District’s irrigation wells met New York State Ambient Water Quality Standards.</a:t>
            </a:r>
          </a:p>
        </p:txBody>
      </p:sp>
    </p:spTree>
    <p:extLst>
      <p:ext uri="{BB962C8B-B14F-4D97-AF65-F5344CB8AC3E}">
        <p14:creationId xmlns:p14="http://schemas.microsoft.com/office/powerpoint/2010/main" val="106838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Supplemental RI Soil Gas Investigation</a:t>
            </a:r>
          </a:p>
        </p:txBody>
      </p:sp>
      <p:sp>
        <p:nvSpPr>
          <p:cNvPr id="3" name="Content Placeholder 2"/>
          <p:cNvSpPr>
            <a:spLocks noGrp="1"/>
          </p:cNvSpPr>
          <p:nvPr>
            <p:ph idx="1"/>
          </p:nvPr>
        </p:nvSpPr>
        <p:spPr>
          <a:xfrm>
            <a:off x="457200" y="1199915"/>
            <a:ext cx="8229600" cy="1867882"/>
          </a:xfrm>
        </p:spPr>
        <p:txBody>
          <a:bodyPr/>
          <a:lstStyle/>
          <a:p>
            <a:r>
              <a:rPr lang="en-US" sz="2800" dirty="0"/>
              <a:t>A total of 25 gas samples were collected.</a:t>
            </a:r>
          </a:p>
          <a:p>
            <a:r>
              <a:rPr lang="en-US" sz="2800" dirty="0"/>
              <a:t>20 soil gas, 3 </a:t>
            </a:r>
            <a:r>
              <a:rPr lang="en-US" sz="2800" dirty="0" err="1"/>
              <a:t>subslab</a:t>
            </a:r>
            <a:r>
              <a:rPr lang="en-US" sz="2800" dirty="0"/>
              <a:t> soil gas, 1 indoor air and 1 ambient outdoor air.</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9527" y="3093197"/>
            <a:ext cx="2941782" cy="234997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3163282"/>
            <a:ext cx="2946401" cy="2209801"/>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564" y="4083797"/>
            <a:ext cx="2946400" cy="2209800"/>
          </a:xfrm>
          <a:prstGeom prst="rect">
            <a:avLst/>
          </a:prstGeom>
        </p:spPr>
      </p:pic>
    </p:spTree>
    <p:extLst>
      <p:ext uri="{BB962C8B-B14F-4D97-AF65-F5344CB8AC3E}">
        <p14:creationId xmlns:p14="http://schemas.microsoft.com/office/powerpoint/2010/main" val="2137521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381"/>
            <a:ext cx="8229600" cy="1143000"/>
          </a:xfrm>
        </p:spPr>
        <p:txBody>
          <a:bodyPr/>
          <a:lstStyle/>
          <a:p>
            <a:r>
              <a:rPr lang="en-US" dirty="0"/>
              <a:t>AOC 3 Soil Gas Concentrations</a:t>
            </a:r>
          </a:p>
        </p:txBody>
      </p:sp>
      <p:sp>
        <p:nvSpPr>
          <p:cNvPr id="3" name="Content Placeholder 2"/>
          <p:cNvSpPr>
            <a:spLocks noGrp="1"/>
          </p:cNvSpPr>
          <p:nvPr>
            <p:ph idx="1"/>
          </p:nvPr>
        </p:nvSpPr>
        <p:spPr>
          <a:xfrm>
            <a:off x="475673" y="1066800"/>
            <a:ext cx="3657600" cy="3687762"/>
          </a:xfrm>
        </p:spPr>
        <p:txBody>
          <a:bodyPr/>
          <a:lstStyle/>
          <a:p>
            <a:r>
              <a:rPr lang="en-US" sz="2000" dirty="0"/>
              <a:t>Elevated soil gas concentrations of TCE &amp; PCE were detected 8 ft. below ground in the area outlined in black.</a:t>
            </a:r>
          </a:p>
          <a:p>
            <a:r>
              <a:rPr lang="en-US" sz="2000" dirty="0"/>
              <a:t>Elevated </a:t>
            </a:r>
            <a:r>
              <a:rPr lang="en-US" sz="2000" dirty="0" err="1"/>
              <a:t>subslab</a:t>
            </a:r>
            <a:r>
              <a:rPr lang="en-US" sz="2000" dirty="0"/>
              <a:t> soil gas concentrations of PCE were detected in the area outlined in yellow, but NYSDOH indoor air guideline met.</a:t>
            </a:r>
          </a:p>
        </p:txBody>
      </p:sp>
      <p:pic>
        <p:nvPicPr>
          <p:cNvPr id="9" name="Picture 8"/>
          <p:cNvPicPr>
            <a:picLocks noChangeAspect="1"/>
          </p:cNvPicPr>
          <p:nvPr/>
        </p:nvPicPr>
        <p:blipFill>
          <a:blip r:embed="rId2"/>
          <a:stretch>
            <a:fillRect/>
          </a:stretch>
        </p:blipFill>
        <p:spPr>
          <a:xfrm>
            <a:off x="4133273" y="1506717"/>
            <a:ext cx="4297114" cy="3078162"/>
          </a:xfrm>
          <a:prstGeom prst="rect">
            <a:avLst/>
          </a:prstGeom>
        </p:spPr>
      </p:pic>
      <p:sp>
        <p:nvSpPr>
          <p:cNvPr id="11" name="Content Placeholder 2"/>
          <p:cNvSpPr txBox="1">
            <a:spLocks/>
          </p:cNvSpPr>
          <p:nvPr/>
        </p:nvSpPr>
        <p:spPr bwMode="auto">
          <a:xfrm>
            <a:off x="457200" y="4819216"/>
            <a:ext cx="8458200" cy="15102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r>
              <a:rPr lang="en-US" sz="2000" kern="0" dirty="0" err="1"/>
              <a:t>Subslab</a:t>
            </a:r>
            <a:r>
              <a:rPr lang="en-US" sz="2000" kern="0" dirty="0"/>
              <a:t> vapors were found to be at levels not requiring actions to address </a:t>
            </a:r>
            <a:r>
              <a:rPr lang="en-US" sz="2000" kern="0" dirty="0" smtClean="0"/>
              <a:t>indoor air </a:t>
            </a:r>
            <a:r>
              <a:rPr lang="en-US" sz="2000" kern="0" dirty="0"/>
              <a:t>in the School District’s bus garage, maintenance building or at the Bldg. 28 warehouse on NEIP property.</a:t>
            </a:r>
          </a:p>
          <a:p>
            <a:pPr marL="0" indent="0">
              <a:buNone/>
            </a:pPr>
            <a:endParaRPr lang="en-US" sz="2400" kern="0" dirty="0"/>
          </a:p>
        </p:txBody>
      </p:sp>
    </p:spTree>
    <p:extLst>
      <p:ext uri="{BB962C8B-B14F-4D97-AF65-F5344CB8AC3E}">
        <p14:creationId xmlns:p14="http://schemas.microsoft.com/office/powerpoint/2010/main" val="22615641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792162"/>
          </a:xfrm>
        </p:spPr>
        <p:txBody>
          <a:bodyPr/>
          <a:lstStyle/>
          <a:p>
            <a:r>
              <a:rPr lang="en-US" sz="2800" dirty="0"/>
              <a:t>AOC 3 Human Health Risk Assessment</a:t>
            </a:r>
            <a:br>
              <a:rPr lang="en-US" sz="2800" dirty="0"/>
            </a:br>
            <a:endParaRPr lang="en-US" sz="2800" dirty="0"/>
          </a:p>
        </p:txBody>
      </p:sp>
      <p:sp>
        <p:nvSpPr>
          <p:cNvPr id="3" name="Content Placeholder 2"/>
          <p:cNvSpPr>
            <a:spLocks noGrp="1"/>
          </p:cNvSpPr>
          <p:nvPr>
            <p:ph idx="1"/>
          </p:nvPr>
        </p:nvSpPr>
        <p:spPr>
          <a:xfrm>
            <a:off x="0" y="838200"/>
            <a:ext cx="8153400" cy="4572000"/>
          </a:xfrm>
        </p:spPr>
        <p:txBody>
          <a:bodyPr/>
          <a:lstStyle/>
          <a:p>
            <a:pPr lvl="0"/>
            <a:r>
              <a:rPr lang="en-US" sz="2000" dirty="0">
                <a:solidFill>
                  <a:srgbClr val="000000"/>
                </a:solidFill>
              </a:rPr>
              <a:t>Performed risk assessment in accordance with U.S. EPA (CERCLA) guidance</a:t>
            </a:r>
          </a:p>
          <a:p>
            <a:pPr marL="0" lvl="0" indent="0">
              <a:buNone/>
            </a:pPr>
            <a:endParaRPr lang="en-US" sz="2000" dirty="0">
              <a:solidFill>
                <a:srgbClr val="000000"/>
              </a:solidFill>
            </a:endParaRPr>
          </a:p>
          <a:p>
            <a:pPr lvl="0"/>
            <a:r>
              <a:rPr lang="en-US" sz="2000" dirty="0">
                <a:solidFill>
                  <a:srgbClr val="000000"/>
                </a:solidFill>
              </a:rPr>
              <a:t>Evaluated potential exposures for Outdoor Maintenance Workers, Construction Worker, School Students, Indoor Workers and Off-Site Residents to</a:t>
            </a:r>
            <a:r>
              <a:rPr lang="en-US" sz="2000" dirty="0" smtClean="0">
                <a:solidFill>
                  <a:srgbClr val="000000"/>
                </a:solidFill>
              </a:rPr>
              <a:t>:</a:t>
            </a:r>
          </a:p>
          <a:p>
            <a:pPr marL="0" lvl="0" indent="0">
              <a:buNone/>
            </a:pPr>
            <a:r>
              <a:rPr lang="en-US" sz="2000" dirty="0">
                <a:solidFill>
                  <a:srgbClr val="000000"/>
                </a:solidFill>
              </a:rPr>
              <a:t>		*PCE and TCE in soil gas, and,</a:t>
            </a:r>
          </a:p>
          <a:p>
            <a:pPr marL="0" lvl="0" indent="0">
              <a:buNone/>
            </a:pPr>
            <a:r>
              <a:rPr lang="en-US" sz="2000" dirty="0">
                <a:solidFill>
                  <a:srgbClr val="000000"/>
                </a:solidFill>
              </a:rPr>
              <a:t>		*TCE, </a:t>
            </a:r>
            <a:r>
              <a:rPr lang="en-US" sz="2000" dirty="0" smtClean="0">
                <a:solidFill>
                  <a:srgbClr val="000000"/>
                </a:solidFill>
              </a:rPr>
              <a:t>cis-1,2-DCE </a:t>
            </a:r>
            <a:r>
              <a:rPr lang="en-US" sz="2000" dirty="0">
                <a:solidFill>
                  <a:srgbClr val="000000"/>
                </a:solidFill>
              </a:rPr>
              <a:t>and vinyl chloride in groundwater</a:t>
            </a:r>
            <a:r>
              <a:rPr lang="en-US" sz="2000" dirty="0" smtClean="0">
                <a:solidFill>
                  <a:srgbClr val="000000"/>
                </a:solidFill>
              </a:rPr>
              <a:t>.</a:t>
            </a:r>
          </a:p>
          <a:p>
            <a:pPr marL="0" lvl="0" indent="0">
              <a:buNone/>
            </a:pPr>
            <a:endParaRPr lang="en-US" sz="2000" dirty="0" smtClean="0">
              <a:solidFill>
                <a:srgbClr val="000000"/>
              </a:solidFill>
            </a:endParaRPr>
          </a:p>
          <a:p>
            <a:pPr lvl="0"/>
            <a:r>
              <a:rPr lang="en-US" sz="2000" dirty="0" smtClean="0">
                <a:solidFill>
                  <a:srgbClr val="000000"/>
                </a:solidFill>
              </a:rPr>
              <a:t>Excess </a:t>
            </a:r>
            <a:r>
              <a:rPr lang="en-US" sz="2000" dirty="0">
                <a:solidFill>
                  <a:srgbClr val="000000"/>
                </a:solidFill>
              </a:rPr>
              <a:t>lifetime cancer risks (ELCR) for current land use receptors are within or below the acceptable risk range (between 1/million and 1/ten thousand</a:t>
            </a:r>
            <a:r>
              <a:rPr lang="en-US" sz="2000" dirty="0" smtClean="0">
                <a:solidFill>
                  <a:srgbClr val="000000"/>
                </a:solidFill>
              </a:rPr>
              <a:t>). </a:t>
            </a:r>
          </a:p>
          <a:p>
            <a:pPr lvl="0"/>
            <a:r>
              <a:rPr lang="en-US" sz="2000" dirty="0" smtClean="0">
                <a:solidFill>
                  <a:srgbClr val="000000"/>
                </a:solidFill>
              </a:rPr>
              <a:t>Threshold </a:t>
            </a:r>
            <a:r>
              <a:rPr lang="en-US" sz="2000" dirty="0">
                <a:solidFill>
                  <a:srgbClr val="000000"/>
                </a:solidFill>
              </a:rPr>
              <a:t>non-cancer screening Hazard Indices (HI) and/or the target organ-based segregated HI were less than 1, meaning negligible risk of adverse effects </a:t>
            </a:r>
            <a:r>
              <a:rPr lang="en-US" sz="2000" dirty="0" smtClean="0">
                <a:solidFill>
                  <a:srgbClr val="000000"/>
                </a:solidFill>
              </a:rPr>
              <a:t>during a </a:t>
            </a:r>
            <a:r>
              <a:rPr lang="en-US" sz="2000" dirty="0">
                <a:solidFill>
                  <a:srgbClr val="000000"/>
                </a:solidFill>
              </a:rPr>
              <a:t>lifetime.</a:t>
            </a:r>
          </a:p>
        </p:txBody>
      </p:sp>
    </p:spTree>
    <p:extLst>
      <p:ext uri="{BB962C8B-B14F-4D97-AF65-F5344CB8AC3E}">
        <p14:creationId xmlns:p14="http://schemas.microsoft.com/office/powerpoint/2010/main" val="1110921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792162"/>
          </a:xfrm>
        </p:spPr>
        <p:txBody>
          <a:bodyPr/>
          <a:lstStyle/>
          <a:p>
            <a:r>
              <a:rPr lang="en-US" sz="2800" dirty="0"/>
              <a:t>Risk Assessment Findings for AOC 3</a:t>
            </a:r>
            <a:br>
              <a:rPr lang="en-US" sz="2800" dirty="0"/>
            </a:br>
            <a:endParaRPr lang="en-US" sz="2800" dirty="0"/>
          </a:p>
        </p:txBody>
      </p:sp>
      <p:sp>
        <p:nvSpPr>
          <p:cNvPr id="3" name="Content Placeholder 2"/>
          <p:cNvSpPr>
            <a:spLocks noGrp="1"/>
          </p:cNvSpPr>
          <p:nvPr>
            <p:ph idx="1"/>
          </p:nvPr>
        </p:nvSpPr>
        <p:spPr>
          <a:xfrm>
            <a:off x="0" y="1066800"/>
            <a:ext cx="9144000" cy="4572000"/>
          </a:xfrm>
        </p:spPr>
        <p:txBody>
          <a:bodyPr/>
          <a:lstStyle/>
          <a:p>
            <a:pPr lvl="0"/>
            <a:r>
              <a:rPr lang="en-US" sz="1800" dirty="0" smtClean="0">
                <a:solidFill>
                  <a:srgbClr val="000000"/>
                </a:solidFill>
              </a:rPr>
              <a:t>There </a:t>
            </a:r>
            <a:r>
              <a:rPr lang="en-US" sz="1800" dirty="0">
                <a:solidFill>
                  <a:srgbClr val="000000"/>
                </a:solidFill>
              </a:rPr>
              <a:t>is no vapor intrusion risk to </a:t>
            </a:r>
            <a:r>
              <a:rPr lang="en-US" sz="1800" dirty="0" smtClean="0">
                <a:solidFill>
                  <a:srgbClr val="000000"/>
                </a:solidFill>
              </a:rPr>
              <a:t>students, teachers or other personnel </a:t>
            </a:r>
            <a:r>
              <a:rPr lang="en-US" sz="1800" dirty="0">
                <a:solidFill>
                  <a:srgbClr val="000000"/>
                </a:solidFill>
              </a:rPr>
              <a:t>in the school’s academic buildings.</a:t>
            </a:r>
          </a:p>
          <a:p>
            <a:pPr lvl="0"/>
            <a:r>
              <a:rPr lang="en-US" sz="1800" dirty="0">
                <a:solidFill>
                  <a:srgbClr val="000000"/>
                </a:solidFill>
              </a:rPr>
              <a:t>There are no vapor intrusion risks for workers in the School’s New Bus Garage and Maintenance Building (old bus garage); at the maintenance garage indoor air levels were below action levels </a:t>
            </a:r>
            <a:r>
              <a:rPr lang="en-US" sz="1800" dirty="0" smtClean="0">
                <a:solidFill>
                  <a:srgbClr val="000000"/>
                </a:solidFill>
              </a:rPr>
              <a:t>(November </a:t>
            </a:r>
            <a:r>
              <a:rPr lang="en-US" sz="1800" dirty="0">
                <a:solidFill>
                  <a:srgbClr val="000000"/>
                </a:solidFill>
              </a:rPr>
              <a:t>2014). </a:t>
            </a:r>
          </a:p>
          <a:p>
            <a:r>
              <a:rPr lang="en-US" sz="1800" dirty="0">
                <a:solidFill>
                  <a:srgbClr val="000000"/>
                </a:solidFill>
              </a:rPr>
              <a:t>Groundwater </a:t>
            </a:r>
            <a:r>
              <a:rPr lang="en-US" sz="1800" dirty="0" smtClean="0">
                <a:solidFill>
                  <a:srgbClr val="000000"/>
                </a:solidFill>
              </a:rPr>
              <a:t>meets </a:t>
            </a:r>
            <a:r>
              <a:rPr lang="en-US" sz="1800" dirty="0">
                <a:solidFill>
                  <a:srgbClr val="000000"/>
                </a:solidFill>
              </a:rPr>
              <a:t>NY State’s ambient water quality standards, from all five of the School’s irrigation </a:t>
            </a:r>
            <a:r>
              <a:rPr lang="en-US" sz="1800" dirty="0" smtClean="0">
                <a:solidFill>
                  <a:srgbClr val="000000"/>
                </a:solidFill>
              </a:rPr>
              <a:t>wells, </a:t>
            </a:r>
            <a:r>
              <a:rPr lang="en-US" sz="1800" dirty="0">
                <a:solidFill>
                  <a:srgbClr val="000000"/>
                </a:solidFill>
              </a:rPr>
              <a:t>based on 2015 test results</a:t>
            </a:r>
            <a:r>
              <a:rPr lang="en-US" sz="1800" dirty="0" smtClean="0">
                <a:solidFill>
                  <a:srgbClr val="000000"/>
                </a:solidFill>
              </a:rPr>
              <a:t>.</a:t>
            </a:r>
          </a:p>
          <a:p>
            <a:r>
              <a:rPr lang="en-US" sz="1800" dirty="0" smtClean="0">
                <a:solidFill>
                  <a:srgbClr val="000000"/>
                </a:solidFill>
              </a:rPr>
              <a:t>Evaluation </a:t>
            </a:r>
            <a:r>
              <a:rPr lang="en-US" sz="1800" dirty="0">
                <a:solidFill>
                  <a:srgbClr val="000000"/>
                </a:solidFill>
              </a:rPr>
              <a:t>of data for soil, groundwater and soil gas identified no threats to human health under current site conditions. </a:t>
            </a:r>
          </a:p>
          <a:p>
            <a:pPr lvl="0"/>
            <a:r>
              <a:rPr lang="en-US" sz="1800" dirty="0">
                <a:solidFill>
                  <a:srgbClr val="000000"/>
                </a:solidFill>
              </a:rPr>
              <a:t>There are no threats to human health associated with AOC 3 for current, or reasonably foreseeable future use of the School District, Northeastern Industrial Park or off-site residential properties (including the Nursing Home</a:t>
            </a:r>
            <a:r>
              <a:rPr lang="en-US" sz="1800" dirty="0" smtClean="0">
                <a:solidFill>
                  <a:srgbClr val="000000"/>
                </a:solidFill>
              </a:rPr>
              <a:t>).</a:t>
            </a:r>
            <a:endParaRPr lang="en-US" sz="1800" dirty="0">
              <a:solidFill>
                <a:srgbClr val="000000"/>
              </a:solidFill>
            </a:endParaRPr>
          </a:p>
          <a:p>
            <a:pPr lvl="0"/>
            <a:r>
              <a:rPr lang="en-US" sz="1800" dirty="0">
                <a:solidFill>
                  <a:srgbClr val="000000"/>
                </a:solidFill>
              </a:rPr>
              <a:t>The only remaining potential risk would be soil vapor intrusion into a future building constructed in the area identified as having the highest soil gas concentrations on Northeastern Industrial Park and School District property. </a:t>
            </a:r>
          </a:p>
          <a:p>
            <a:pPr marL="0" indent="0">
              <a:buNone/>
            </a:pPr>
            <a:endParaRPr lang="en-US" sz="3600" dirty="0"/>
          </a:p>
        </p:txBody>
      </p:sp>
    </p:spTree>
    <p:extLst>
      <p:ext uri="{BB962C8B-B14F-4D97-AF65-F5344CB8AC3E}">
        <p14:creationId xmlns:p14="http://schemas.microsoft.com/office/powerpoint/2010/main" val="111634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447800"/>
          </a:xfrm>
        </p:spPr>
        <p:txBody>
          <a:bodyPr/>
          <a:lstStyle/>
          <a:p>
            <a:r>
              <a:rPr lang="en-US" dirty="0"/>
              <a:t>Proposed Plan: No Further Action</a:t>
            </a:r>
          </a:p>
        </p:txBody>
      </p:sp>
      <p:sp>
        <p:nvSpPr>
          <p:cNvPr id="3" name="Content Placeholder 2"/>
          <p:cNvSpPr>
            <a:spLocks noGrp="1"/>
          </p:cNvSpPr>
          <p:nvPr>
            <p:ph idx="1"/>
          </p:nvPr>
        </p:nvSpPr>
        <p:spPr>
          <a:xfrm>
            <a:off x="457200" y="1524000"/>
            <a:ext cx="8229600" cy="5029200"/>
          </a:xfrm>
        </p:spPr>
        <p:txBody>
          <a:bodyPr/>
          <a:lstStyle/>
          <a:p>
            <a:r>
              <a:rPr lang="en-US" sz="2400" dirty="0"/>
              <a:t>The Guilderland School District and                  Northeastern Industrial Park have been notified of the need to assess site conditions if a future building is planned to be constructed in areas of elevated soil gas concentrations (per DOD policy).</a:t>
            </a:r>
          </a:p>
          <a:p>
            <a:r>
              <a:rPr lang="en-US" sz="2400" dirty="0"/>
              <a:t>The U.S. Army Corps of Engineers will not implement land use controls, nor conduct any future monitoring; all existing monitoring wells associated with AOC 3 will be properly closed.</a:t>
            </a:r>
          </a:p>
          <a:p>
            <a:r>
              <a:rPr lang="en-US" sz="2400" dirty="0"/>
              <a:t>No Further Action is proposed to be taken at AOC 3     by the U. S. Army Corps of Engineers. </a:t>
            </a:r>
          </a:p>
        </p:txBody>
      </p:sp>
    </p:spTree>
    <p:extLst>
      <p:ext uri="{BB962C8B-B14F-4D97-AF65-F5344CB8AC3E}">
        <p14:creationId xmlns:p14="http://schemas.microsoft.com/office/powerpoint/2010/main" val="25632321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Next Steps</a:t>
            </a:r>
          </a:p>
        </p:txBody>
      </p:sp>
      <p:sp>
        <p:nvSpPr>
          <p:cNvPr id="3" name="Content Placeholder 2"/>
          <p:cNvSpPr>
            <a:spLocks noGrp="1"/>
          </p:cNvSpPr>
          <p:nvPr>
            <p:ph idx="1"/>
          </p:nvPr>
        </p:nvSpPr>
        <p:spPr>
          <a:xfrm>
            <a:off x="457200" y="1600200"/>
            <a:ext cx="8229600" cy="4495800"/>
          </a:xfrm>
        </p:spPr>
        <p:txBody>
          <a:bodyPr/>
          <a:lstStyle/>
          <a:p>
            <a:pPr lvl="0"/>
            <a:r>
              <a:rPr lang="en-US" sz="2800" dirty="0">
                <a:solidFill>
                  <a:srgbClr val="000000"/>
                </a:solidFill>
              </a:rPr>
              <a:t>Public Comment period on the Proposed Plan ends January 31, 2017.</a:t>
            </a:r>
          </a:p>
          <a:p>
            <a:pPr lvl="0"/>
            <a:r>
              <a:rPr lang="en-US" sz="2800" dirty="0">
                <a:solidFill>
                  <a:srgbClr val="000000"/>
                </a:solidFill>
              </a:rPr>
              <a:t>All public comments (written and verbal) will be addressed in the Responsiveness Summary provided as part of the Decision Document.</a:t>
            </a:r>
            <a:endParaRPr lang="en-US" sz="2800" i="1" dirty="0">
              <a:solidFill>
                <a:srgbClr val="000000"/>
              </a:solidFill>
            </a:endParaRPr>
          </a:p>
          <a:p>
            <a:pPr lvl="0"/>
            <a:r>
              <a:rPr lang="en-US" sz="2800" dirty="0">
                <a:solidFill>
                  <a:srgbClr val="000000"/>
                </a:solidFill>
              </a:rPr>
              <a:t>The Decision Document documents the selected remedy and is signed by the </a:t>
            </a:r>
            <a:r>
              <a:rPr lang="en-US" sz="2800" dirty="0" smtClean="0">
                <a:solidFill>
                  <a:srgbClr val="000000"/>
                </a:solidFill>
              </a:rPr>
              <a:t>District Engineer, U.S. Army Corps of Engineers              </a:t>
            </a:r>
            <a:r>
              <a:rPr lang="en-US" sz="2800" i="1" dirty="0" smtClean="0">
                <a:solidFill>
                  <a:srgbClr val="000000"/>
                </a:solidFill>
              </a:rPr>
              <a:t>(</a:t>
            </a:r>
            <a:r>
              <a:rPr lang="en-US" sz="2800" i="1" dirty="0">
                <a:solidFill>
                  <a:srgbClr val="000000"/>
                </a:solidFill>
              </a:rPr>
              <a:t>anticipated Spring 2017).</a:t>
            </a:r>
            <a:endParaRPr lang="en-US" sz="2800" dirty="0">
              <a:solidFill>
                <a:srgbClr val="000000"/>
              </a:solidFill>
            </a:endParaRPr>
          </a:p>
          <a:p>
            <a:pPr marL="0" indent="0">
              <a:buNone/>
            </a:pPr>
            <a:endParaRPr lang="en-US" dirty="0"/>
          </a:p>
        </p:txBody>
      </p:sp>
    </p:spTree>
    <p:extLst>
      <p:ext uri="{BB962C8B-B14F-4D97-AF65-F5344CB8AC3E}">
        <p14:creationId xmlns:p14="http://schemas.microsoft.com/office/powerpoint/2010/main" val="4286212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t>Purpose</a:t>
            </a:r>
          </a:p>
        </p:txBody>
      </p:sp>
      <p:sp>
        <p:nvSpPr>
          <p:cNvPr id="7171" name="Rectangle 3"/>
          <p:cNvSpPr>
            <a:spLocks noGrp="1" noChangeArrowheads="1"/>
          </p:cNvSpPr>
          <p:nvPr>
            <p:ph type="body" idx="1"/>
          </p:nvPr>
        </p:nvSpPr>
        <p:spPr>
          <a:ln/>
        </p:spPr>
        <p:txBody>
          <a:bodyPr/>
          <a:lstStyle/>
          <a:p>
            <a:r>
              <a:rPr lang="en-US" sz="2800" dirty="0"/>
              <a:t>Present the Proposed Plan for No Further Action for AOC 3 of the Former Schenectady Army Depot in Guilderland NY.</a:t>
            </a:r>
          </a:p>
          <a:p>
            <a:r>
              <a:rPr lang="en-US" sz="2800" dirty="0"/>
              <a:t>Solicit public input on the Proposed Plan.</a:t>
            </a:r>
          </a:p>
          <a:p>
            <a:r>
              <a:rPr lang="en-US" sz="2800" dirty="0"/>
              <a:t>Verbal comments provided tonight will be recorded.</a:t>
            </a:r>
          </a:p>
          <a:p>
            <a:r>
              <a:rPr lang="en-US" sz="2800" dirty="0"/>
              <a:t>Written comments can be provided anytime through January 31, 2017.</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Framework</a:t>
            </a:r>
          </a:p>
        </p:txBody>
      </p:sp>
      <p:sp>
        <p:nvSpPr>
          <p:cNvPr id="3" name="Content Placeholder 2"/>
          <p:cNvSpPr>
            <a:spLocks noGrp="1"/>
          </p:cNvSpPr>
          <p:nvPr>
            <p:ph idx="1"/>
          </p:nvPr>
        </p:nvSpPr>
        <p:spPr/>
        <p:txBody>
          <a:bodyPr/>
          <a:lstStyle/>
          <a:p>
            <a:r>
              <a:rPr lang="en-US" sz="2800" dirty="0"/>
              <a:t>Site is a Formerly Used Defense Site (FUDS).</a:t>
            </a:r>
          </a:p>
          <a:p>
            <a:r>
              <a:rPr lang="en-US" sz="2800" dirty="0"/>
              <a:t>USACE is the lead agency for addressing FUDS in accordance with the Comprehensive Environmental Response, Compensation and Liability Act (CERCLA).</a:t>
            </a:r>
          </a:p>
          <a:p>
            <a:r>
              <a:rPr lang="en-US" sz="2800" dirty="0"/>
              <a:t>We have coordinated with NY State Department of Environmental Conservation and NY State Department of Health on all related work at this FUDS.</a:t>
            </a:r>
          </a:p>
          <a:p>
            <a:pPr marL="0" indent="0">
              <a:buNone/>
            </a:pPr>
            <a:endParaRPr lang="en-US" dirty="0"/>
          </a:p>
        </p:txBody>
      </p:sp>
    </p:spTree>
    <p:extLst>
      <p:ext uri="{BB962C8B-B14F-4D97-AF65-F5344CB8AC3E}">
        <p14:creationId xmlns:p14="http://schemas.microsoft.com/office/powerpoint/2010/main" val="13889933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reeform 2"/>
          <p:cNvSpPr>
            <a:spLocks/>
          </p:cNvSpPr>
          <p:nvPr/>
        </p:nvSpPr>
        <p:spPr bwMode="auto">
          <a:xfrm>
            <a:off x="185738" y="1976438"/>
            <a:ext cx="8529637" cy="3921125"/>
          </a:xfrm>
          <a:custGeom>
            <a:avLst/>
            <a:gdLst/>
            <a:ahLst/>
            <a:cxnLst>
              <a:cxn ang="0">
                <a:pos x="117" y="0"/>
              </a:cxn>
              <a:cxn ang="0">
                <a:pos x="5368" y="791"/>
              </a:cxn>
              <a:cxn ang="0">
                <a:pos x="150" y="1871"/>
              </a:cxn>
              <a:cxn ang="0">
                <a:pos x="4469" y="2470"/>
              </a:cxn>
            </a:cxnLst>
            <a:rect l="0" t="0" r="r" b="b"/>
            <a:pathLst>
              <a:path w="5373" h="2470">
                <a:moveTo>
                  <a:pt x="117" y="0"/>
                </a:moveTo>
                <a:cubicBezTo>
                  <a:pt x="992" y="132"/>
                  <a:pt x="5363" y="480"/>
                  <a:pt x="5368" y="791"/>
                </a:cubicBezTo>
                <a:cubicBezTo>
                  <a:pt x="5373" y="1103"/>
                  <a:pt x="300" y="1591"/>
                  <a:pt x="150" y="1871"/>
                </a:cubicBezTo>
                <a:cubicBezTo>
                  <a:pt x="0" y="2151"/>
                  <a:pt x="3569" y="2345"/>
                  <a:pt x="4469" y="2470"/>
                </a:cubicBezTo>
              </a:path>
            </a:pathLst>
          </a:custGeom>
          <a:noFill/>
          <a:ln w="127000" cap="flat" cmpd="sng">
            <a:solidFill>
              <a:srgbClr val="81C0FF"/>
            </a:solidFill>
            <a:prstDash val="solid"/>
            <a:round/>
            <a:headEnd/>
            <a:tailEnd type="stealth" w="med" len="med"/>
          </a:ln>
          <a:effectLst/>
        </p:spPr>
        <p:txBody>
          <a:bodyPr wrap="none" anchor="ctr"/>
          <a:lstStyle/>
          <a:p>
            <a:pPr algn="ctr" eaLnBrk="0" hangingPunct="0"/>
            <a:endParaRPr lang="en-US" sz="1100">
              <a:solidFill>
                <a:srgbClr val="000000"/>
              </a:solidFill>
              <a:latin typeface="Times New Roman" charset="0"/>
            </a:endParaRPr>
          </a:p>
        </p:txBody>
      </p:sp>
      <p:sp>
        <p:nvSpPr>
          <p:cNvPr id="26627" name="Rectangle 3"/>
          <p:cNvSpPr>
            <a:spLocks noChangeArrowheads="1"/>
          </p:cNvSpPr>
          <p:nvPr/>
        </p:nvSpPr>
        <p:spPr bwMode="auto">
          <a:xfrm>
            <a:off x="533400" y="1600200"/>
            <a:ext cx="2057400" cy="1143000"/>
          </a:xfrm>
          <a:prstGeom prst="rect">
            <a:avLst/>
          </a:prstGeom>
          <a:gradFill rotWithShape="0">
            <a:gsLst>
              <a:gs pos="0">
                <a:srgbClr val="9DCEFF"/>
              </a:gs>
              <a:gs pos="100000">
                <a:srgbClr val="9DCEFF">
                  <a:gamma/>
                  <a:tint val="0"/>
                  <a:invGamma/>
                </a:srgbClr>
              </a:gs>
            </a:gsLst>
            <a:lin ang="2700000" scaled="1"/>
          </a:gradFill>
          <a:ln w="9525">
            <a:noFill/>
            <a:miter lim="800000"/>
            <a:headEnd/>
            <a:tailEnd/>
          </a:ln>
          <a:effectLst>
            <a:outerShdw dist="107763" dir="2700000" algn="ctr" rotWithShape="0">
              <a:srgbClr val="C0C0C0"/>
            </a:outerShdw>
          </a:effectLst>
        </p:spPr>
        <p:txBody>
          <a:bodyPr wrap="none" anchor="ctr"/>
          <a:lstStyle/>
          <a:p>
            <a:pPr algn="ctr" eaLnBrk="0" hangingPunct="0"/>
            <a:endParaRPr lang="en-US" sz="1100">
              <a:solidFill>
                <a:srgbClr val="000000"/>
              </a:solidFill>
              <a:latin typeface="Times New Roman" charset="0"/>
            </a:endParaRPr>
          </a:p>
        </p:txBody>
      </p:sp>
      <p:sp>
        <p:nvSpPr>
          <p:cNvPr id="26628" name="Rectangle 4"/>
          <p:cNvSpPr>
            <a:spLocks noGrp="1" noChangeArrowheads="1"/>
          </p:cNvSpPr>
          <p:nvPr>
            <p:ph type="title"/>
          </p:nvPr>
        </p:nvSpPr>
        <p:spPr>
          <a:xfrm>
            <a:off x="457200" y="274638"/>
            <a:ext cx="6477000" cy="555625"/>
          </a:xfrm>
        </p:spPr>
        <p:txBody>
          <a:bodyPr/>
          <a:lstStyle/>
          <a:p>
            <a:r>
              <a:rPr lang="en-US" dirty="0"/>
              <a:t>The CERCLA Process</a:t>
            </a:r>
          </a:p>
        </p:txBody>
      </p:sp>
      <p:sp>
        <p:nvSpPr>
          <p:cNvPr id="26629" name="Rectangle 5"/>
          <p:cNvSpPr>
            <a:spLocks noChangeArrowheads="1"/>
          </p:cNvSpPr>
          <p:nvPr/>
        </p:nvSpPr>
        <p:spPr bwMode="auto">
          <a:xfrm>
            <a:off x="647700" y="1714500"/>
            <a:ext cx="1828800" cy="914400"/>
          </a:xfrm>
          <a:prstGeom prst="rect">
            <a:avLst/>
          </a:prstGeom>
          <a:gradFill rotWithShape="0">
            <a:gsLst>
              <a:gs pos="0">
                <a:srgbClr val="9DCEFF">
                  <a:gamma/>
                  <a:tint val="0"/>
                  <a:invGamma/>
                </a:srgbClr>
              </a:gs>
              <a:gs pos="100000">
                <a:srgbClr val="9DCEFF"/>
              </a:gs>
            </a:gsLst>
            <a:lin ang="2700000" scaled="1"/>
          </a:gra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30" name="Text Box 6"/>
          <p:cNvSpPr txBox="1">
            <a:spLocks noChangeArrowheads="1"/>
          </p:cNvSpPr>
          <p:nvPr/>
        </p:nvSpPr>
        <p:spPr bwMode="auto">
          <a:xfrm>
            <a:off x="635000" y="1803400"/>
            <a:ext cx="1828800" cy="731838"/>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charset="0"/>
              </a:rPr>
              <a:t>Preliminary Assessment</a:t>
            </a:r>
          </a:p>
          <a:p>
            <a:pPr algn="ctr" eaLnBrk="0" hangingPunct="0">
              <a:spcBef>
                <a:spcPct val="50000"/>
              </a:spcBef>
            </a:pPr>
            <a:r>
              <a:rPr lang="en-US" sz="1200">
                <a:solidFill>
                  <a:srgbClr val="000000"/>
                </a:solidFill>
                <a:latin typeface="Arial" charset="0"/>
              </a:rPr>
              <a:t>Historical record search</a:t>
            </a:r>
          </a:p>
        </p:txBody>
      </p:sp>
      <p:sp>
        <p:nvSpPr>
          <p:cNvPr id="26631" name="Rectangle 7"/>
          <p:cNvSpPr>
            <a:spLocks noChangeArrowheads="1"/>
          </p:cNvSpPr>
          <p:nvPr/>
        </p:nvSpPr>
        <p:spPr bwMode="auto">
          <a:xfrm>
            <a:off x="3124200" y="1752600"/>
            <a:ext cx="2057400" cy="1143000"/>
          </a:xfrm>
          <a:prstGeom prst="rect">
            <a:avLst/>
          </a:prstGeom>
          <a:gradFill rotWithShape="0">
            <a:gsLst>
              <a:gs pos="0">
                <a:srgbClr val="9DCEFF"/>
              </a:gs>
              <a:gs pos="100000">
                <a:srgbClr val="9DCEFF">
                  <a:gamma/>
                  <a:tint val="0"/>
                  <a:invGamma/>
                </a:srgbClr>
              </a:gs>
            </a:gsLst>
            <a:lin ang="2700000" scaled="1"/>
          </a:gradFill>
          <a:ln w="9525">
            <a:noFill/>
            <a:miter lim="800000"/>
            <a:headEnd/>
            <a:tailEnd/>
          </a:ln>
          <a:effectLst>
            <a:outerShdw dist="107763" dir="2700000" algn="ctr" rotWithShape="0">
              <a:srgbClr val="C0C0C0"/>
            </a:outerShdw>
          </a:effectLst>
        </p:spPr>
        <p:txBody>
          <a:bodyPr wrap="none" anchor="ctr"/>
          <a:lstStyle/>
          <a:p>
            <a:pPr algn="ctr" eaLnBrk="0" hangingPunct="0"/>
            <a:endParaRPr lang="en-US" sz="1100">
              <a:solidFill>
                <a:srgbClr val="000000"/>
              </a:solidFill>
              <a:latin typeface="Times New Roman" charset="0"/>
            </a:endParaRPr>
          </a:p>
        </p:txBody>
      </p:sp>
      <p:sp>
        <p:nvSpPr>
          <p:cNvPr id="26632" name="Rectangle 8"/>
          <p:cNvSpPr>
            <a:spLocks noChangeArrowheads="1"/>
          </p:cNvSpPr>
          <p:nvPr/>
        </p:nvSpPr>
        <p:spPr bwMode="auto">
          <a:xfrm>
            <a:off x="3238500" y="1866900"/>
            <a:ext cx="1828800" cy="914400"/>
          </a:xfrm>
          <a:prstGeom prst="rect">
            <a:avLst/>
          </a:prstGeom>
          <a:gradFill rotWithShape="0">
            <a:gsLst>
              <a:gs pos="0">
                <a:srgbClr val="9DCEFF">
                  <a:gamma/>
                  <a:tint val="0"/>
                  <a:invGamma/>
                </a:srgbClr>
              </a:gs>
              <a:gs pos="100000">
                <a:srgbClr val="9DCEFF"/>
              </a:gs>
            </a:gsLst>
            <a:lin ang="2700000" scaled="1"/>
          </a:gra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33" name="Text Box 9"/>
          <p:cNvSpPr txBox="1">
            <a:spLocks noChangeArrowheads="1"/>
          </p:cNvSpPr>
          <p:nvPr/>
        </p:nvSpPr>
        <p:spPr bwMode="auto">
          <a:xfrm>
            <a:off x="3238500" y="1955800"/>
            <a:ext cx="1828800" cy="731838"/>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charset="0"/>
              </a:rPr>
              <a:t>Site Inspection</a:t>
            </a:r>
          </a:p>
          <a:p>
            <a:pPr algn="ctr" eaLnBrk="0" hangingPunct="0">
              <a:spcBef>
                <a:spcPct val="50000"/>
              </a:spcBef>
            </a:pPr>
            <a:r>
              <a:rPr lang="en-US" sz="1200">
                <a:solidFill>
                  <a:srgbClr val="000000"/>
                </a:solidFill>
                <a:latin typeface="Arial" charset="0"/>
              </a:rPr>
              <a:t>Is contamination present?</a:t>
            </a:r>
          </a:p>
        </p:txBody>
      </p:sp>
      <p:sp>
        <p:nvSpPr>
          <p:cNvPr id="26634" name="Rectangle 10"/>
          <p:cNvSpPr>
            <a:spLocks noChangeArrowheads="1"/>
          </p:cNvSpPr>
          <p:nvPr/>
        </p:nvSpPr>
        <p:spPr bwMode="auto">
          <a:xfrm>
            <a:off x="5791200" y="1981200"/>
            <a:ext cx="2286000" cy="1143000"/>
          </a:xfrm>
          <a:prstGeom prst="rect">
            <a:avLst/>
          </a:prstGeom>
          <a:gradFill rotWithShape="0">
            <a:gsLst>
              <a:gs pos="0">
                <a:srgbClr val="9DCEFF"/>
              </a:gs>
              <a:gs pos="100000">
                <a:srgbClr val="9DCEFF">
                  <a:gamma/>
                  <a:tint val="0"/>
                  <a:invGamma/>
                </a:srgbClr>
              </a:gs>
            </a:gsLst>
            <a:lin ang="2700000" scaled="1"/>
          </a:gradFill>
          <a:ln w="9525">
            <a:noFill/>
            <a:miter lim="800000"/>
            <a:headEnd/>
            <a:tailEnd/>
          </a:ln>
          <a:effectLst>
            <a:outerShdw dist="107763" dir="2700000" algn="ctr" rotWithShape="0">
              <a:srgbClr val="C0C0C0"/>
            </a:outerShdw>
          </a:effectLst>
        </p:spPr>
        <p:txBody>
          <a:bodyPr wrap="none" anchor="ctr"/>
          <a:lstStyle/>
          <a:p>
            <a:pPr algn="ctr" eaLnBrk="0" hangingPunct="0"/>
            <a:endParaRPr lang="en-US" sz="1100">
              <a:solidFill>
                <a:srgbClr val="000000"/>
              </a:solidFill>
              <a:latin typeface="Times New Roman" charset="0"/>
            </a:endParaRPr>
          </a:p>
        </p:txBody>
      </p:sp>
      <p:sp>
        <p:nvSpPr>
          <p:cNvPr id="26635" name="Rectangle 11"/>
          <p:cNvSpPr>
            <a:spLocks noChangeArrowheads="1"/>
          </p:cNvSpPr>
          <p:nvPr/>
        </p:nvSpPr>
        <p:spPr bwMode="auto">
          <a:xfrm>
            <a:off x="5905500" y="2095500"/>
            <a:ext cx="2057400" cy="914400"/>
          </a:xfrm>
          <a:prstGeom prst="rect">
            <a:avLst/>
          </a:prstGeom>
          <a:gradFill rotWithShape="0">
            <a:gsLst>
              <a:gs pos="0">
                <a:srgbClr val="9DCEFF">
                  <a:gamma/>
                  <a:tint val="0"/>
                  <a:invGamma/>
                </a:srgbClr>
              </a:gs>
              <a:gs pos="100000">
                <a:srgbClr val="9DCEFF"/>
              </a:gs>
            </a:gsLst>
            <a:lin ang="2700000" scaled="1"/>
          </a:gra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36" name="Text Box 12"/>
          <p:cNvSpPr txBox="1">
            <a:spLocks noChangeArrowheads="1"/>
          </p:cNvSpPr>
          <p:nvPr/>
        </p:nvSpPr>
        <p:spPr bwMode="auto">
          <a:xfrm>
            <a:off x="5867400" y="2184400"/>
            <a:ext cx="2133600" cy="731838"/>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charset="0"/>
              </a:rPr>
              <a:t>Remedial Investigation</a:t>
            </a:r>
          </a:p>
          <a:p>
            <a:pPr algn="ctr" eaLnBrk="0" hangingPunct="0">
              <a:spcBef>
                <a:spcPct val="50000"/>
              </a:spcBef>
            </a:pPr>
            <a:r>
              <a:rPr lang="en-US" sz="1200">
                <a:solidFill>
                  <a:srgbClr val="000000"/>
                </a:solidFill>
                <a:latin typeface="Arial" charset="0"/>
              </a:rPr>
              <a:t>What are the contaminants?</a:t>
            </a:r>
          </a:p>
          <a:p>
            <a:pPr algn="ctr" eaLnBrk="0" hangingPunct="0"/>
            <a:r>
              <a:rPr lang="en-US" sz="1200">
                <a:solidFill>
                  <a:srgbClr val="000000"/>
                </a:solidFill>
                <a:latin typeface="Arial" charset="0"/>
              </a:rPr>
              <a:t>Where are they located?</a:t>
            </a:r>
          </a:p>
        </p:txBody>
      </p:sp>
      <p:sp>
        <p:nvSpPr>
          <p:cNvPr id="26637" name="Rectangle 13"/>
          <p:cNvSpPr>
            <a:spLocks noChangeArrowheads="1"/>
          </p:cNvSpPr>
          <p:nvPr/>
        </p:nvSpPr>
        <p:spPr bwMode="auto">
          <a:xfrm>
            <a:off x="5257800" y="3352800"/>
            <a:ext cx="2057400" cy="1143000"/>
          </a:xfrm>
          <a:prstGeom prst="rect">
            <a:avLst/>
          </a:prstGeom>
          <a:gradFill rotWithShape="0">
            <a:gsLst>
              <a:gs pos="0">
                <a:srgbClr val="9DCEFF"/>
              </a:gs>
              <a:gs pos="100000">
                <a:srgbClr val="9DCEFF">
                  <a:gamma/>
                  <a:tint val="0"/>
                  <a:invGamma/>
                </a:srgbClr>
              </a:gs>
            </a:gsLst>
            <a:lin ang="2700000" scaled="1"/>
          </a:gradFill>
          <a:ln w="9525">
            <a:noFill/>
            <a:miter lim="800000"/>
            <a:headEnd/>
            <a:tailEnd/>
          </a:ln>
          <a:effectLst>
            <a:outerShdw dist="107763" dir="2700000" algn="ctr" rotWithShape="0">
              <a:srgbClr val="C0C0C0"/>
            </a:outerShdw>
          </a:effectLst>
        </p:spPr>
        <p:txBody>
          <a:bodyPr wrap="none" anchor="ctr"/>
          <a:lstStyle/>
          <a:p>
            <a:pPr algn="ctr" eaLnBrk="0" hangingPunct="0"/>
            <a:endParaRPr lang="en-US" sz="1100">
              <a:solidFill>
                <a:srgbClr val="000000"/>
              </a:solidFill>
              <a:latin typeface="Times New Roman" charset="0"/>
            </a:endParaRPr>
          </a:p>
        </p:txBody>
      </p:sp>
      <p:sp>
        <p:nvSpPr>
          <p:cNvPr id="26638" name="Rectangle 14"/>
          <p:cNvSpPr>
            <a:spLocks noChangeArrowheads="1"/>
          </p:cNvSpPr>
          <p:nvPr/>
        </p:nvSpPr>
        <p:spPr bwMode="auto">
          <a:xfrm>
            <a:off x="5372100" y="3467100"/>
            <a:ext cx="1828800" cy="914400"/>
          </a:xfrm>
          <a:prstGeom prst="rect">
            <a:avLst/>
          </a:prstGeom>
          <a:gradFill rotWithShape="0">
            <a:gsLst>
              <a:gs pos="0">
                <a:srgbClr val="9DCEFF">
                  <a:gamma/>
                  <a:tint val="0"/>
                  <a:invGamma/>
                </a:srgbClr>
              </a:gs>
              <a:gs pos="100000">
                <a:srgbClr val="9DCEFF"/>
              </a:gs>
            </a:gsLst>
            <a:lin ang="2700000" scaled="1"/>
          </a:gra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39" name="Text Box 15"/>
          <p:cNvSpPr txBox="1">
            <a:spLocks noChangeArrowheads="1"/>
          </p:cNvSpPr>
          <p:nvPr/>
        </p:nvSpPr>
        <p:spPr bwMode="auto">
          <a:xfrm>
            <a:off x="5334000" y="3556000"/>
            <a:ext cx="1905000" cy="731838"/>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charset="0"/>
              </a:rPr>
              <a:t>Feasibility Study</a:t>
            </a:r>
          </a:p>
          <a:p>
            <a:pPr algn="ctr" eaLnBrk="0" hangingPunct="0">
              <a:spcBef>
                <a:spcPct val="50000"/>
              </a:spcBef>
            </a:pPr>
            <a:r>
              <a:rPr lang="en-US" sz="1200">
                <a:solidFill>
                  <a:srgbClr val="000000"/>
                </a:solidFill>
                <a:latin typeface="Arial" charset="0"/>
              </a:rPr>
              <a:t>Develop and evaluate cleanup options</a:t>
            </a:r>
          </a:p>
        </p:txBody>
      </p:sp>
      <p:sp>
        <p:nvSpPr>
          <p:cNvPr id="26640" name="Rectangle 16"/>
          <p:cNvSpPr>
            <a:spLocks noChangeArrowheads="1"/>
          </p:cNvSpPr>
          <p:nvPr/>
        </p:nvSpPr>
        <p:spPr bwMode="auto">
          <a:xfrm>
            <a:off x="1982788" y="3581400"/>
            <a:ext cx="2741612" cy="1143000"/>
          </a:xfrm>
          <a:prstGeom prst="rect">
            <a:avLst/>
          </a:prstGeom>
          <a:gradFill rotWithShape="0">
            <a:gsLst>
              <a:gs pos="0">
                <a:srgbClr val="9DCEFF"/>
              </a:gs>
              <a:gs pos="100000">
                <a:srgbClr val="9DCEFF">
                  <a:gamma/>
                  <a:tint val="0"/>
                  <a:invGamma/>
                </a:srgbClr>
              </a:gs>
            </a:gsLst>
            <a:lin ang="2700000" scaled="1"/>
          </a:gradFill>
          <a:ln w="9525">
            <a:noFill/>
            <a:miter lim="800000"/>
            <a:headEnd/>
            <a:tailEnd/>
          </a:ln>
          <a:effectLst>
            <a:outerShdw dist="107763" dir="2700000" algn="ctr" rotWithShape="0">
              <a:srgbClr val="C0C0C0"/>
            </a:outerShdw>
          </a:effectLst>
        </p:spPr>
        <p:txBody>
          <a:bodyPr wrap="none" anchor="ctr"/>
          <a:lstStyle/>
          <a:p>
            <a:pPr algn="ctr" eaLnBrk="0" hangingPunct="0"/>
            <a:endParaRPr lang="en-US" sz="1100">
              <a:solidFill>
                <a:srgbClr val="000000"/>
              </a:solidFill>
              <a:latin typeface="Times New Roman" charset="0"/>
            </a:endParaRPr>
          </a:p>
        </p:txBody>
      </p:sp>
      <p:sp>
        <p:nvSpPr>
          <p:cNvPr id="26641" name="Rectangle 17"/>
          <p:cNvSpPr>
            <a:spLocks noChangeArrowheads="1"/>
          </p:cNvSpPr>
          <p:nvPr/>
        </p:nvSpPr>
        <p:spPr bwMode="auto">
          <a:xfrm>
            <a:off x="2097088" y="3695700"/>
            <a:ext cx="2514600" cy="914400"/>
          </a:xfrm>
          <a:prstGeom prst="rect">
            <a:avLst/>
          </a:prstGeom>
          <a:gradFill rotWithShape="0">
            <a:gsLst>
              <a:gs pos="0">
                <a:srgbClr val="9DCEFF">
                  <a:gamma/>
                  <a:tint val="0"/>
                  <a:invGamma/>
                </a:srgbClr>
              </a:gs>
              <a:gs pos="100000">
                <a:srgbClr val="9DCEFF"/>
              </a:gs>
            </a:gsLst>
            <a:lin ang="2700000" scaled="1"/>
          </a:gra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42" name="Text Box 18"/>
          <p:cNvSpPr txBox="1">
            <a:spLocks noChangeArrowheads="1"/>
          </p:cNvSpPr>
          <p:nvPr/>
        </p:nvSpPr>
        <p:spPr bwMode="auto">
          <a:xfrm>
            <a:off x="2058988" y="3695700"/>
            <a:ext cx="2590800" cy="914400"/>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charset="0"/>
              </a:rPr>
              <a:t>Proposed Plan and </a:t>
            </a:r>
          </a:p>
          <a:p>
            <a:pPr algn="ctr" eaLnBrk="0" hangingPunct="0"/>
            <a:r>
              <a:rPr lang="en-US" sz="1200" b="1">
                <a:solidFill>
                  <a:srgbClr val="000000"/>
                </a:solidFill>
                <a:latin typeface="Arial" charset="0"/>
              </a:rPr>
              <a:t>Public Comment Period</a:t>
            </a:r>
          </a:p>
          <a:p>
            <a:pPr algn="ctr" eaLnBrk="0" hangingPunct="0">
              <a:spcBef>
                <a:spcPct val="50000"/>
              </a:spcBef>
            </a:pPr>
            <a:r>
              <a:rPr lang="en-US" sz="1200">
                <a:solidFill>
                  <a:srgbClr val="000000"/>
                </a:solidFill>
                <a:latin typeface="Arial" charset="0"/>
              </a:rPr>
              <a:t>Present preferred cleanup strategy for public review and comment</a:t>
            </a:r>
          </a:p>
        </p:txBody>
      </p:sp>
      <p:sp>
        <p:nvSpPr>
          <p:cNvPr id="26643" name="Rectangle 19"/>
          <p:cNvSpPr>
            <a:spLocks noChangeArrowheads="1"/>
          </p:cNvSpPr>
          <p:nvPr/>
        </p:nvSpPr>
        <p:spPr bwMode="auto">
          <a:xfrm>
            <a:off x="1143000" y="4953000"/>
            <a:ext cx="2514600" cy="1143000"/>
          </a:xfrm>
          <a:prstGeom prst="rect">
            <a:avLst/>
          </a:prstGeom>
          <a:gradFill rotWithShape="0">
            <a:gsLst>
              <a:gs pos="0">
                <a:srgbClr val="9DCEFF"/>
              </a:gs>
              <a:gs pos="100000">
                <a:srgbClr val="9DCEFF">
                  <a:gamma/>
                  <a:tint val="0"/>
                  <a:invGamma/>
                </a:srgbClr>
              </a:gs>
            </a:gsLst>
            <a:lin ang="2700000" scaled="1"/>
          </a:gradFill>
          <a:ln w="9525">
            <a:noFill/>
            <a:miter lim="800000"/>
            <a:headEnd/>
            <a:tailEnd/>
          </a:ln>
          <a:effectLst>
            <a:outerShdw dist="107763" dir="2700000" algn="ctr" rotWithShape="0">
              <a:srgbClr val="C0C0C0"/>
            </a:outerShdw>
          </a:effectLst>
        </p:spPr>
        <p:txBody>
          <a:bodyPr wrap="none" anchor="ctr"/>
          <a:lstStyle/>
          <a:p>
            <a:pPr algn="ctr" eaLnBrk="0" hangingPunct="0"/>
            <a:endParaRPr lang="en-US" sz="1100">
              <a:solidFill>
                <a:srgbClr val="000000"/>
              </a:solidFill>
              <a:latin typeface="Times New Roman" charset="0"/>
            </a:endParaRPr>
          </a:p>
        </p:txBody>
      </p:sp>
      <p:sp>
        <p:nvSpPr>
          <p:cNvPr id="26644" name="Rectangle 20"/>
          <p:cNvSpPr>
            <a:spLocks noChangeArrowheads="1"/>
          </p:cNvSpPr>
          <p:nvPr/>
        </p:nvSpPr>
        <p:spPr bwMode="auto">
          <a:xfrm>
            <a:off x="1257300" y="5067300"/>
            <a:ext cx="2286000" cy="914400"/>
          </a:xfrm>
          <a:prstGeom prst="rect">
            <a:avLst/>
          </a:prstGeom>
          <a:gradFill rotWithShape="0">
            <a:gsLst>
              <a:gs pos="0">
                <a:srgbClr val="9DCEFF">
                  <a:gamma/>
                  <a:tint val="0"/>
                  <a:invGamma/>
                </a:srgbClr>
              </a:gs>
              <a:gs pos="100000">
                <a:srgbClr val="9DCEFF"/>
              </a:gs>
            </a:gsLst>
            <a:lin ang="2700000" scaled="1"/>
          </a:gra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45" name="Text Box 21"/>
          <p:cNvSpPr txBox="1">
            <a:spLocks noChangeArrowheads="1"/>
          </p:cNvSpPr>
          <p:nvPr/>
        </p:nvSpPr>
        <p:spPr bwMode="auto">
          <a:xfrm>
            <a:off x="1244600" y="5067300"/>
            <a:ext cx="2284413" cy="914400"/>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charset="0"/>
              </a:rPr>
              <a:t>Record of Decision</a:t>
            </a:r>
          </a:p>
          <a:p>
            <a:pPr algn="ctr" eaLnBrk="0" hangingPunct="0">
              <a:spcBef>
                <a:spcPct val="50000"/>
              </a:spcBef>
            </a:pPr>
            <a:r>
              <a:rPr lang="en-US" sz="1200">
                <a:solidFill>
                  <a:srgbClr val="000000"/>
                </a:solidFill>
                <a:latin typeface="Arial" charset="0"/>
              </a:rPr>
              <a:t>Document selected cleanup alternative after consideration        of public comments</a:t>
            </a:r>
          </a:p>
        </p:txBody>
      </p:sp>
      <p:sp>
        <p:nvSpPr>
          <p:cNvPr id="26646" name="Rectangle 22"/>
          <p:cNvSpPr>
            <a:spLocks noChangeArrowheads="1"/>
          </p:cNvSpPr>
          <p:nvPr/>
        </p:nvSpPr>
        <p:spPr bwMode="auto">
          <a:xfrm>
            <a:off x="4114800" y="5105400"/>
            <a:ext cx="2514600" cy="1143000"/>
          </a:xfrm>
          <a:prstGeom prst="rect">
            <a:avLst/>
          </a:prstGeom>
          <a:gradFill rotWithShape="0">
            <a:gsLst>
              <a:gs pos="0">
                <a:srgbClr val="9DCEFF"/>
              </a:gs>
              <a:gs pos="100000">
                <a:srgbClr val="9DCEFF">
                  <a:gamma/>
                  <a:tint val="0"/>
                  <a:invGamma/>
                </a:srgbClr>
              </a:gs>
            </a:gsLst>
            <a:lin ang="2700000" scaled="1"/>
          </a:gradFill>
          <a:ln w="9525">
            <a:noFill/>
            <a:miter lim="800000"/>
            <a:headEnd/>
            <a:tailEnd/>
          </a:ln>
          <a:effectLst>
            <a:outerShdw dist="107763" dir="2700000" algn="ctr" rotWithShape="0">
              <a:srgbClr val="C0C0C0"/>
            </a:outerShdw>
          </a:effectLst>
        </p:spPr>
        <p:txBody>
          <a:bodyPr wrap="none" anchor="ctr"/>
          <a:lstStyle/>
          <a:p>
            <a:pPr algn="ctr" eaLnBrk="0" hangingPunct="0"/>
            <a:endParaRPr lang="en-US" sz="1100">
              <a:solidFill>
                <a:srgbClr val="000000"/>
              </a:solidFill>
              <a:latin typeface="Times New Roman" charset="0"/>
            </a:endParaRPr>
          </a:p>
        </p:txBody>
      </p:sp>
      <p:sp>
        <p:nvSpPr>
          <p:cNvPr id="26647" name="Rectangle 23"/>
          <p:cNvSpPr>
            <a:spLocks noChangeArrowheads="1"/>
          </p:cNvSpPr>
          <p:nvPr/>
        </p:nvSpPr>
        <p:spPr bwMode="auto">
          <a:xfrm>
            <a:off x="4229100" y="5219700"/>
            <a:ext cx="2286000" cy="914400"/>
          </a:xfrm>
          <a:prstGeom prst="rect">
            <a:avLst/>
          </a:prstGeom>
          <a:gradFill rotWithShape="0">
            <a:gsLst>
              <a:gs pos="0">
                <a:srgbClr val="9DCEFF">
                  <a:gamma/>
                  <a:tint val="0"/>
                  <a:invGamma/>
                </a:srgbClr>
              </a:gs>
              <a:gs pos="100000">
                <a:srgbClr val="9DCEFF"/>
              </a:gs>
            </a:gsLst>
            <a:lin ang="2700000" scaled="1"/>
          </a:gra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48" name="Text Box 24"/>
          <p:cNvSpPr txBox="1">
            <a:spLocks noChangeArrowheads="1"/>
          </p:cNvSpPr>
          <p:nvPr/>
        </p:nvSpPr>
        <p:spPr bwMode="auto">
          <a:xfrm>
            <a:off x="4152900" y="5219700"/>
            <a:ext cx="2425700" cy="914400"/>
          </a:xfrm>
          <a:prstGeom prst="rect">
            <a:avLst/>
          </a:prstGeom>
          <a:noFill/>
          <a:ln w="9525">
            <a:noFill/>
            <a:miter lim="800000"/>
            <a:headEnd/>
            <a:tailEnd/>
          </a:ln>
          <a:effectLst/>
        </p:spPr>
        <p:txBody>
          <a:bodyPr>
            <a:spAutoFit/>
          </a:bodyPr>
          <a:lstStyle/>
          <a:p>
            <a:pPr algn="ctr" eaLnBrk="0" hangingPunct="0">
              <a:spcBef>
                <a:spcPct val="50000"/>
              </a:spcBef>
            </a:pPr>
            <a:r>
              <a:rPr lang="en-US" sz="1200" b="1">
                <a:solidFill>
                  <a:srgbClr val="000000"/>
                </a:solidFill>
                <a:latin typeface="Arial" charset="0"/>
              </a:rPr>
              <a:t>Remedial Design</a:t>
            </a:r>
          </a:p>
          <a:p>
            <a:pPr algn="ctr" eaLnBrk="0" hangingPunct="0"/>
            <a:r>
              <a:rPr lang="en-US" sz="1200">
                <a:solidFill>
                  <a:srgbClr val="000000"/>
                </a:solidFill>
                <a:latin typeface="Arial" charset="0"/>
              </a:rPr>
              <a:t>Engineering plan for the cleanup</a:t>
            </a:r>
          </a:p>
          <a:p>
            <a:pPr algn="ctr" eaLnBrk="0" hangingPunct="0">
              <a:spcBef>
                <a:spcPct val="50000"/>
              </a:spcBef>
            </a:pPr>
            <a:r>
              <a:rPr lang="en-US" sz="1200" b="1">
                <a:solidFill>
                  <a:srgbClr val="000000"/>
                </a:solidFill>
                <a:latin typeface="Arial" charset="0"/>
              </a:rPr>
              <a:t>Remedial Action</a:t>
            </a:r>
          </a:p>
          <a:p>
            <a:pPr algn="ctr" eaLnBrk="0" hangingPunct="0"/>
            <a:r>
              <a:rPr lang="en-US" sz="1200">
                <a:solidFill>
                  <a:srgbClr val="000000"/>
                </a:solidFill>
                <a:latin typeface="Arial" charset="0"/>
              </a:rPr>
              <a:t>Implement the cleanup</a:t>
            </a:r>
          </a:p>
        </p:txBody>
      </p:sp>
      <p:sp>
        <p:nvSpPr>
          <p:cNvPr id="26649" name="Text Box 25"/>
          <p:cNvSpPr txBox="1">
            <a:spLocks noChangeArrowheads="1"/>
          </p:cNvSpPr>
          <p:nvPr/>
        </p:nvSpPr>
        <p:spPr bwMode="auto">
          <a:xfrm>
            <a:off x="5334000" y="647700"/>
            <a:ext cx="3124200" cy="260350"/>
          </a:xfrm>
          <a:prstGeom prst="rect">
            <a:avLst/>
          </a:prstGeom>
          <a:noFill/>
          <a:ln w="9525">
            <a:noFill/>
            <a:miter lim="800000"/>
            <a:headEnd/>
            <a:tailEnd/>
          </a:ln>
          <a:effectLst/>
        </p:spPr>
        <p:txBody>
          <a:bodyPr>
            <a:spAutoFit/>
          </a:bodyPr>
          <a:lstStyle/>
          <a:p>
            <a:pPr algn="ctr" eaLnBrk="0" hangingPunct="0">
              <a:spcBef>
                <a:spcPct val="50000"/>
              </a:spcBef>
            </a:pPr>
            <a:r>
              <a:rPr lang="en-US" sz="1100" b="1" dirty="0" smtClean="0">
                <a:solidFill>
                  <a:srgbClr val="000000"/>
                </a:solidFill>
                <a:latin typeface="Arial" charset="0"/>
              </a:rPr>
              <a:t>Removal </a:t>
            </a:r>
            <a:r>
              <a:rPr lang="en-US" sz="1100" b="1" dirty="0">
                <a:solidFill>
                  <a:srgbClr val="000000"/>
                </a:solidFill>
                <a:latin typeface="Arial" charset="0"/>
              </a:rPr>
              <a:t>Actions</a:t>
            </a:r>
          </a:p>
        </p:txBody>
      </p:sp>
      <p:sp>
        <p:nvSpPr>
          <p:cNvPr id="26650" name="AutoShape 26"/>
          <p:cNvSpPr>
            <a:spLocks noChangeArrowheads="1"/>
          </p:cNvSpPr>
          <p:nvPr/>
        </p:nvSpPr>
        <p:spPr bwMode="auto">
          <a:xfrm>
            <a:off x="6781800" y="1600200"/>
            <a:ext cx="304800" cy="381000"/>
          </a:xfrm>
          <a:prstGeom prst="upArrow">
            <a:avLst>
              <a:gd name="adj1" fmla="val 41667"/>
              <a:gd name="adj2" fmla="val 56771"/>
            </a:avLst>
          </a:prstGeom>
          <a:solidFill>
            <a:srgbClr val="9DCEFF"/>
          </a:solidFill>
          <a:ln w="9525">
            <a:noFill/>
            <a:miter lim="800000"/>
            <a:headEnd/>
            <a:tailEnd/>
          </a:ln>
          <a:effectLst/>
        </p:spPr>
        <p:txBody>
          <a:bodyPr wrap="none" anchor="ctr"/>
          <a:lstStyle/>
          <a:p>
            <a:pPr algn="ctr" eaLnBrk="0" hangingPunct="0"/>
            <a:endParaRPr lang="en-US" sz="1100">
              <a:solidFill>
                <a:srgbClr val="000000"/>
              </a:solidFill>
              <a:latin typeface="Times New Roman" charset="0"/>
            </a:endParaRPr>
          </a:p>
        </p:txBody>
      </p:sp>
      <p:sp>
        <p:nvSpPr>
          <p:cNvPr id="26651" name="Rectangle 27"/>
          <p:cNvSpPr>
            <a:spLocks noChangeArrowheads="1"/>
          </p:cNvSpPr>
          <p:nvPr/>
        </p:nvSpPr>
        <p:spPr bwMode="auto">
          <a:xfrm>
            <a:off x="7086600" y="914400"/>
            <a:ext cx="1676400" cy="1006475"/>
          </a:xfrm>
          <a:prstGeom prst="rect">
            <a:avLst/>
          </a:prstGeom>
          <a:noFill/>
          <a:ln w="9525">
            <a:noFill/>
            <a:miter lim="800000"/>
            <a:headEnd/>
            <a:tailEnd/>
          </a:ln>
          <a:effectLst/>
        </p:spPr>
        <p:txBody>
          <a:bodyPr>
            <a:spAutoFit/>
          </a:bodyPr>
          <a:lstStyle/>
          <a:p>
            <a:pPr eaLnBrk="0" hangingPunct="0"/>
            <a:r>
              <a:rPr lang="en-US" sz="1000">
                <a:solidFill>
                  <a:srgbClr val="000000"/>
                </a:solidFill>
                <a:latin typeface="Arial" charset="0"/>
              </a:rPr>
              <a:t> Non-time critical removal</a:t>
            </a:r>
          </a:p>
          <a:p>
            <a:pPr eaLnBrk="0" hangingPunct="0">
              <a:buFontTx/>
              <a:buChar char="•"/>
            </a:pPr>
            <a:r>
              <a:rPr lang="en-US" sz="1000">
                <a:solidFill>
                  <a:srgbClr val="000000"/>
                </a:solidFill>
                <a:latin typeface="Arial" charset="0"/>
              </a:rPr>
              <a:t> Engineering evaluation/ </a:t>
            </a:r>
          </a:p>
          <a:p>
            <a:pPr eaLnBrk="0" hangingPunct="0"/>
            <a:r>
              <a:rPr lang="en-US" sz="1000">
                <a:solidFill>
                  <a:srgbClr val="000000"/>
                </a:solidFill>
                <a:latin typeface="Arial" charset="0"/>
              </a:rPr>
              <a:t>    cost analysis</a:t>
            </a:r>
          </a:p>
          <a:p>
            <a:pPr eaLnBrk="0" hangingPunct="0">
              <a:spcBef>
                <a:spcPct val="50000"/>
              </a:spcBef>
            </a:pPr>
            <a:r>
              <a:rPr lang="en-US" sz="1000">
                <a:solidFill>
                  <a:srgbClr val="0099FF"/>
                </a:solidFill>
                <a:latin typeface="Arial" charset="0"/>
              </a:rPr>
              <a:t>•</a:t>
            </a:r>
            <a:r>
              <a:rPr lang="en-US" sz="1000">
                <a:solidFill>
                  <a:srgbClr val="000000"/>
                </a:solidFill>
                <a:latin typeface="Arial" charset="0"/>
              </a:rPr>
              <a:t>  Public comment</a:t>
            </a:r>
          </a:p>
          <a:p>
            <a:pPr eaLnBrk="0" hangingPunct="0">
              <a:spcBef>
                <a:spcPct val="50000"/>
              </a:spcBef>
              <a:buFontTx/>
              <a:buChar char="•"/>
            </a:pPr>
            <a:r>
              <a:rPr lang="en-US" sz="1000">
                <a:solidFill>
                  <a:srgbClr val="000000"/>
                </a:solidFill>
                <a:latin typeface="Arial" charset="0"/>
              </a:rPr>
              <a:t>  Action memorandum</a:t>
            </a:r>
          </a:p>
        </p:txBody>
      </p:sp>
      <p:sp>
        <p:nvSpPr>
          <p:cNvPr id="26652" name="Rectangle 28"/>
          <p:cNvSpPr>
            <a:spLocks noChangeArrowheads="1"/>
          </p:cNvSpPr>
          <p:nvPr/>
        </p:nvSpPr>
        <p:spPr bwMode="auto">
          <a:xfrm>
            <a:off x="5257800" y="914400"/>
            <a:ext cx="1828800" cy="473075"/>
          </a:xfrm>
          <a:prstGeom prst="rect">
            <a:avLst/>
          </a:prstGeom>
          <a:noFill/>
          <a:ln w="9525">
            <a:noFill/>
            <a:miter lim="800000"/>
            <a:headEnd/>
            <a:tailEnd/>
          </a:ln>
          <a:effectLst/>
        </p:spPr>
        <p:txBody>
          <a:bodyPr>
            <a:spAutoFit/>
          </a:bodyPr>
          <a:lstStyle/>
          <a:p>
            <a:pPr eaLnBrk="0" hangingPunct="0">
              <a:spcBef>
                <a:spcPct val="50000"/>
              </a:spcBef>
            </a:pPr>
            <a:r>
              <a:rPr lang="en-US" sz="1000" dirty="0" smtClean="0">
                <a:solidFill>
                  <a:srgbClr val="000000"/>
                </a:solidFill>
                <a:latin typeface="Arial" charset="0"/>
              </a:rPr>
              <a:t>      Time-critical </a:t>
            </a:r>
            <a:r>
              <a:rPr lang="en-US" sz="1000" dirty="0">
                <a:solidFill>
                  <a:srgbClr val="000000"/>
                </a:solidFill>
                <a:latin typeface="Arial" charset="0"/>
              </a:rPr>
              <a:t>removal </a:t>
            </a:r>
          </a:p>
          <a:p>
            <a:pPr eaLnBrk="0" hangingPunct="0">
              <a:spcBef>
                <a:spcPct val="50000"/>
              </a:spcBef>
            </a:pPr>
            <a:r>
              <a:rPr lang="en-US" sz="1000" dirty="0" smtClean="0">
                <a:solidFill>
                  <a:srgbClr val="000000"/>
                </a:solidFill>
                <a:latin typeface="Arial" charset="0"/>
              </a:rPr>
              <a:t>      Action </a:t>
            </a:r>
            <a:r>
              <a:rPr lang="en-US" sz="1000" dirty="0">
                <a:solidFill>
                  <a:srgbClr val="000000"/>
                </a:solidFill>
                <a:latin typeface="Arial" charset="0"/>
              </a:rPr>
              <a:t>memorandum</a:t>
            </a:r>
          </a:p>
        </p:txBody>
      </p:sp>
    </p:spTree>
    <p:extLst>
      <p:ext uri="{BB962C8B-B14F-4D97-AF65-F5344CB8AC3E}">
        <p14:creationId xmlns:p14="http://schemas.microsoft.com/office/powerpoint/2010/main" val="757492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5410200"/>
            <a:ext cx="8229600" cy="1143000"/>
          </a:xfrm>
        </p:spPr>
        <p:txBody>
          <a:bodyPr/>
          <a:lstStyle/>
          <a:p>
            <a:r>
              <a:rPr lang="en-US" dirty="0"/>
              <a:t>SADVA Site Map</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52400"/>
            <a:ext cx="8610600" cy="5475652"/>
          </a:xfrm>
          <a:prstGeom prst="rect">
            <a:avLst/>
          </a:prstGeom>
        </p:spPr>
      </p:pic>
    </p:spTree>
    <p:extLst>
      <p:ext uri="{BB962C8B-B14F-4D97-AF65-F5344CB8AC3E}">
        <p14:creationId xmlns:p14="http://schemas.microsoft.com/office/powerpoint/2010/main" val="4145548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5400" y="1600200"/>
            <a:ext cx="3810000" cy="3200400"/>
          </a:xfrm>
        </p:spPr>
        <p:txBody>
          <a:bodyPr/>
          <a:lstStyle/>
          <a:p>
            <a:r>
              <a:rPr lang="en-US" dirty="0"/>
              <a:t>AOC 3 Site Map</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228600"/>
            <a:ext cx="4542706" cy="5943600"/>
          </a:xfrm>
          <a:prstGeom prst="rect">
            <a:avLst/>
          </a:prstGeom>
        </p:spPr>
      </p:pic>
    </p:spTree>
    <p:extLst>
      <p:ext uri="{BB962C8B-B14F-4D97-AF65-F5344CB8AC3E}">
        <p14:creationId xmlns:p14="http://schemas.microsoft.com/office/powerpoint/2010/main" val="718976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AOC 3 History &amp; Background</a:t>
            </a:r>
          </a:p>
        </p:txBody>
      </p:sp>
      <p:sp>
        <p:nvSpPr>
          <p:cNvPr id="3" name="Content Placeholder 2"/>
          <p:cNvSpPr>
            <a:spLocks noGrp="1"/>
          </p:cNvSpPr>
          <p:nvPr>
            <p:ph idx="1"/>
          </p:nvPr>
        </p:nvSpPr>
        <p:spPr>
          <a:xfrm>
            <a:off x="457200" y="1143000"/>
            <a:ext cx="8229600" cy="4846638"/>
          </a:xfrm>
        </p:spPr>
        <p:txBody>
          <a:bodyPr/>
          <a:lstStyle/>
          <a:p>
            <a:r>
              <a:rPr lang="en-US" sz="2800" dirty="0"/>
              <a:t>AOC 3 is associated with the former Schenectady Army Depot-Voorheesville Area (SADVA), is currently known as 	           Northeastern Industrial </a:t>
            </a:r>
            <a:r>
              <a:rPr lang="en-US" sz="2800" dirty="0" smtClean="0"/>
              <a:t>Park.</a:t>
            </a:r>
            <a:endParaRPr lang="en-US" sz="2800" dirty="0"/>
          </a:p>
          <a:p>
            <a:r>
              <a:rPr lang="en-US" sz="2800" dirty="0"/>
              <a:t>The former SADVA was a storage and supply depot for the military during World War II and the Korean War.</a:t>
            </a:r>
          </a:p>
          <a:p>
            <a:r>
              <a:rPr lang="en-US" sz="2800" dirty="0"/>
              <a:t>AOC 3 was the location of a former burn pit area that was used for the burning of wastes during DoD operations at the site.</a:t>
            </a:r>
          </a:p>
          <a:p>
            <a:r>
              <a:rPr lang="en-US" sz="2800" dirty="0"/>
              <a:t>Property declared surplus in 1969.</a:t>
            </a:r>
          </a:p>
        </p:txBody>
      </p:sp>
    </p:spTree>
    <p:extLst>
      <p:ext uri="{BB962C8B-B14F-4D97-AF65-F5344CB8AC3E}">
        <p14:creationId xmlns:p14="http://schemas.microsoft.com/office/powerpoint/2010/main" val="235754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a:t>Environmental Investigations</a:t>
            </a:r>
          </a:p>
        </p:txBody>
      </p:sp>
      <p:sp>
        <p:nvSpPr>
          <p:cNvPr id="3" name="Content Placeholder 2"/>
          <p:cNvSpPr>
            <a:spLocks noGrp="1"/>
          </p:cNvSpPr>
          <p:nvPr>
            <p:ph idx="1"/>
          </p:nvPr>
        </p:nvSpPr>
        <p:spPr>
          <a:xfrm>
            <a:off x="457200" y="1295400"/>
            <a:ext cx="8229600" cy="4876800"/>
          </a:xfrm>
        </p:spPr>
        <p:txBody>
          <a:bodyPr/>
          <a:lstStyle/>
          <a:p>
            <a:r>
              <a:rPr lang="en-US" sz="2800" dirty="0"/>
              <a:t>Prior investigations at the AOC 3 burn pit area found soils impacted by burn pit operations and disposal activities.</a:t>
            </a:r>
          </a:p>
          <a:p>
            <a:r>
              <a:rPr lang="en-US" sz="2800" dirty="0"/>
              <a:t>The results of the prior investigations were incorporated into a Focused Feasibility Study (FFS) completed in 2002.</a:t>
            </a:r>
          </a:p>
          <a:p>
            <a:r>
              <a:rPr lang="en-US" sz="2800" dirty="0"/>
              <a:t>2007 – Completed Remedial Investigation (RI).</a:t>
            </a:r>
          </a:p>
          <a:p>
            <a:r>
              <a:rPr lang="en-US" sz="2800" dirty="0"/>
              <a:t>2016 – Completed a Supplemental RI</a:t>
            </a:r>
          </a:p>
          <a:p>
            <a:endParaRPr lang="en-US" sz="2800" dirty="0"/>
          </a:p>
        </p:txBody>
      </p:sp>
    </p:spTree>
    <p:extLst>
      <p:ext uri="{BB962C8B-B14F-4D97-AF65-F5344CB8AC3E}">
        <p14:creationId xmlns:p14="http://schemas.microsoft.com/office/powerpoint/2010/main" val="90109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Remedial Actions Taken</a:t>
            </a:r>
          </a:p>
        </p:txBody>
      </p:sp>
      <p:sp>
        <p:nvSpPr>
          <p:cNvPr id="3" name="Content Placeholder 2"/>
          <p:cNvSpPr>
            <a:spLocks noGrp="1"/>
          </p:cNvSpPr>
          <p:nvPr>
            <p:ph idx="1"/>
          </p:nvPr>
        </p:nvSpPr>
        <p:spPr>
          <a:xfrm>
            <a:off x="457200" y="1143000"/>
            <a:ext cx="8229600" cy="1828800"/>
          </a:xfrm>
        </p:spPr>
        <p:txBody>
          <a:bodyPr/>
          <a:lstStyle/>
          <a:p>
            <a:r>
              <a:rPr lang="en-US" sz="2800" dirty="0"/>
              <a:t>An emergency response action was undertaken in 2002 to identify and remove 1,347.52 tons of buried materials and impacted soils on the School District’s property. </a:t>
            </a:r>
          </a:p>
        </p:txBody>
      </p:sp>
      <p:pic>
        <p:nvPicPr>
          <p:cNvPr id="4" name="Picture 3"/>
          <p:cNvPicPr>
            <a:picLocks noChangeAspect="1"/>
          </p:cNvPicPr>
          <p:nvPr/>
        </p:nvPicPr>
        <p:blipFill>
          <a:blip r:embed="rId2"/>
          <a:stretch>
            <a:fillRect/>
          </a:stretch>
        </p:blipFill>
        <p:spPr>
          <a:xfrm>
            <a:off x="5396345" y="2971800"/>
            <a:ext cx="3358704" cy="2526268"/>
          </a:xfrm>
          <a:prstGeom prst="rect">
            <a:avLst/>
          </a:prstGeom>
        </p:spPr>
      </p:pic>
      <p:sp>
        <p:nvSpPr>
          <p:cNvPr id="5" name="TextBox 4"/>
          <p:cNvSpPr txBox="1"/>
          <p:nvPr/>
        </p:nvSpPr>
        <p:spPr>
          <a:xfrm>
            <a:off x="2133600" y="3810000"/>
            <a:ext cx="184731" cy="369332"/>
          </a:xfrm>
          <a:prstGeom prst="rect">
            <a:avLst/>
          </a:prstGeom>
          <a:noFill/>
        </p:spPr>
        <p:txBody>
          <a:bodyPr wrap="none" rtlCol="0">
            <a:spAutoFit/>
          </a:bodyPr>
          <a:lstStyle/>
          <a:p>
            <a:endParaRPr lang="en-US" dirty="0"/>
          </a:p>
        </p:txBody>
      </p:sp>
      <p:sp>
        <p:nvSpPr>
          <p:cNvPr id="6" name="Content Placeholder 2"/>
          <p:cNvSpPr txBox="1">
            <a:spLocks/>
          </p:cNvSpPr>
          <p:nvPr/>
        </p:nvSpPr>
        <p:spPr bwMode="auto">
          <a:xfrm>
            <a:off x="457200" y="3053834"/>
            <a:ext cx="4911436" cy="296596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Wingdings" pitchFamily="2" charset="2"/>
              <a:buChar char="§"/>
              <a:defRPr sz="3200">
                <a:solidFill>
                  <a:schemeClr val="tx1"/>
                </a:solidFill>
                <a:latin typeface="+mn-lt"/>
                <a:ea typeface="+mn-ea"/>
                <a:cs typeface="+mn-cs"/>
              </a:defRPr>
            </a:lvl1pPr>
            <a:lvl2pPr marL="742950" indent="-285750" algn="l" rtl="0" fontAlgn="base">
              <a:spcBef>
                <a:spcPct val="20000"/>
              </a:spcBef>
              <a:spcAft>
                <a:spcPct val="0"/>
              </a:spcAft>
              <a:buSzPct val="75000"/>
              <a:buFont typeface="Arial" charset="0"/>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SzPct val="75000"/>
              <a:buFont typeface="Wingdings 3" pitchFamily="18" charset="2"/>
              <a:buChar char="w"/>
              <a:defRPr sz="2000">
                <a:solidFill>
                  <a:schemeClr val="tx1"/>
                </a:solidFill>
                <a:latin typeface="+mn-lt"/>
              </a:defRPr>
            </a:lvl4pPr>
            <a:lvl5pPr marL="2057400" indent="-228600" algn="l" rtl="0" fontAlgn="base">
              <a:spcBef>
                <a:spcPct val="20000"/>
              </a:spcBef>
              <a:spcAft>
                <a:spcPct val="0"/>
              </a:spcAft>
              <a:buSzPct val="50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SzPct val="50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SzPct val="50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SzPct val="50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SzPct val="50000"/>
              <a:buFont typeface="Wingdings" pitchFamily="2" charset="2"/>
              <a:buChar char="¡"/>
              <a:defRPr sz="2000">
                <a:solidFill>
                  <a:schemeClr val="tx1"/>
                </a:solidFill>
                <a:latin typeface="+mn-lt"/>
              </a:defRPr>
            </a:lvl9pPr>
          </a:lstStyle>
          <a:p>
            <a:r>
              <a:rPr lang="en-US" sz="2800" kern="0" dirty="0"/>
              <a:t>A removal action consisting of soil excavation was conducted on the NEIP property in 2003 to remove 2,731 tons of soils and debris.</a:t>
            </a:r>
          </a:p>
          <a:p>
            <a:endParaRPr lang="en-US" sz="2800" kern="0" dirty="0"/>
          </a:p>
        </p:txBody>
      </p:sp>
    </p:spTree>
    <p:extLst>
      <p:ext uri="{BB962C8B-B14F-4D97-AF65-F5344CB8AC3E}">
        <p14:creationId xmlns:p14="http://schemas.microsoft.com/office/powerpoint/2010/main" val="2517187842"/>
      </p:ext>
    </p:extLst>
  </p:cSld>
  <p:clrMapOvr>
    <a:masterClrMapping/>
  </p:clrMapOvr>
</p:sld>
</file>

<file path=ppt/theme/theme1.xml><?xml version="1.0" encoding="utf-8"?>
<a:theme xmlns:a="http://schemas.openxmlformats.org/drawingml/2006/main" name="Slide Master">
  <a:themeElements>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7161</TotalTime>
  <Words>1001</Words>
  <Application>Microsoft Office PowerPoint</Application>
  <PresentationFormat>On-screen Show (4:3)</PresentationFormat>
  <Paragraphs>101</Paragraphs>
  <Slides>19</Slides>
  <Notes>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7" baseType="lpstr">
      <vt:lpstr>Arial</vt:lpstr>
      <vt:lpstr>Calibri</vt:lpstr>
      <vt:lpstr>Times New Roman</vt:lpstr>
      <vt:lpstr>Wingdings</vt:lpstr>
      <vt:lpstr>Wingdings 3</vt:lpstr>
      <vt:lpstr>Slide Master</vt:lpstr>
      <vt:lpstr>1_Title Master</vt:lpstr>
      <vt:lpstr>Image</vt:lpstr>
      <vt:lpstr>PowerPoint Presentation</vt:lpstr>
      <vt:lpstr>Purpose</vt:lpstr>
      <vt:lpstr>Regulatory Framework</vt:lpstr>
      <vt:lpstr>The CERCLA Process</vt:lpstr>
      <vt:lpstr>SADVA Site Map</vt:lpstr>
      <vt:lpstr>AOC 3 Site Map</vt:lpstr>
      <vt:lpstr>AOC 3 History &amp; Background</vt:lpstr>
      <vt:lpstr>Environmental Investigations</vt:lpstr>
      <vt:lpstr>Remedial Actions Taken</vt:lpstr>
      <vt:lpstr>Emergency Response Excavations</vt:lpstr>
      <vt:lpstr>Removal Action Excavations</vt:lpstr>
      <vt:lpstr>Supplemental Groundwater Investigation</vt:lpstr>
      <vt:lpstr>AOC 3 Groundwater Concentrations</vt:lpstr>
      <vt:lpstr>Supplemental RI Soil Gas Investigation</vt:lpstr>
      <vt:lpstr>AOC 3 Soil Gas Concentrations</vt:lpstr>
      <vt:lpstr>AOC 3 Human Health Risk Assessment </vt:lpstr>
      <vt:lpstr>Risk Assessment Findings for AOC 3 </vt:lpstr>
      <vt:lpstr>Proposed Plan: No Further Action</vt:lpstr>
      <vt:lpstr>Next Steps</vt:lpstr>
    </vt:vector>
  </TitlesOfParts>
  <Company>US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b6imemb6</dc:creator>
  <cp:lastModifiedBy>e3ppegjg</cp:lastModifiedBy>
  <cp:revision>77</cp:revision>
  <cp:lastPrinted>2016-12-16T13:47:24Z</cp:lastPrinted>
  <dcterms:created xsi:type="dcterms:W3CDTF">2009-05-21T17:19:18Z</dcterms:created>
  <dcterms:modified xsi:type="dcterms:W3CDTF">2017-01-10T16:43:51Z</dcterms:modified>
</cp:coreProperties>
</file>